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88"/>
  </p:notesMasterIdLst>
  <p:handoutMasterIdLst>
    <p:handoutMasterId r:id="rId89"/>
  </p:handoutMasterIdLst>
  <p:sldIdLst>
    <p:sldId id="256" r:id="rId7"/>
    <p:sldId id="257" r:id="rId8"/>
    <p:sldId id="358" r:id="rId9"/>
    <p:sldId id="342" r:id="rId10"/>
    <p:sldId id="355" r:id="rId11"/>
    <p:sldId id="272" r:id="rId12"/>
    <p:sldId id="273" r:id="rId13"/>
    <p:sldId id="274" r:id="rId14"/>
    <p:sldId id="275" r:id="rId15"/>
    <p:sldId id="277" r:id="rId16"/>
    <p:sldId id="278" r:id="rId17"/>
    <p:sldId id="333"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34" r:id="rId47"/>
    <p:sldId id="308" r:id="rId48"/>
    <p:sldId id="309" r:id="rId49"/>
    <p:sldId id="310" r:id="rId50"/>
    <p:sldId id="311" r:id="rId51"/>
    <p:sldId id="316" r:id="rId52"/>
    <p:sldId id="312" r:id="rId53"/>
    <p:sldId id="313" r:id="rId54"/>
    <p:sldId id="314" r:id="rId55"/>
    <p:sldId id="315" r:id="rId56"/>
    <p:sldId id="317" r:id="rId57"/>
    <p:sldId id="318" r:id="rId58"/>
    <p:sldId id="319" r:id="rId59"/>
    <p:sldId id="320" r:id="rId60"/>
    <p:sldId id="321" r:id="rId61"/>
    <p:sldId id="322" r:id="rId62"/>
    <p:sldId id="323" r:id="rId63"/>
    <p:sldId id="362" r:id="rId64"/>
    <p:sldId id="324" r:id="rId65"/>
    <p:sldId id="325" r:id="rId66"/>
    <p:sldId id="326" r:id="rId67"/>
    <p:sldId id="327" r:id="rId68"/>
    <p:sldId id="328" r:id="rId69"/>
    <p:sldId id="329" r:id="rId70"/>
    <p:sldId id="330" r:id="rId71"/>
    <p:sldId id="331" r:id="rId72"/>
    <p:sldId id="346" r:id="rId73"/>
    <p:sldId id="347" r:id="rId74"/>
    <p:sldId id="348" r:id="rId75"/>
    <p:sldId id="349" r:id="rId76"/>
    <p:sldId id="363" r:id="rId77"/>
    <p:sldId id="350" r:id="rId78"/>
    <p:sldId id="351" r:id="rId79"/>
    <p:sldId id="357" r:id="rId80"/>
    <p:sldId id="335" r:id="rId81"/>
    <p:sldId id="339" r:id="rId82"/>
    <p:sldId id="340" r:id="rId83"/>
    <p:sldId id="341" r:id="rId84"/>
    <p:sldId id="336" r:id="rId85"/>
    <p:sldId id="361" r:id="rId86"/>
    <p:sldId id="268" r:id="rId87"/>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p:restoredTop sz="73145"/>
  </p:normalViewPr>
  <p:slideViewPr>
    <p:cSldViewPr snapToGrid="0">
      <p:cViewPr>
        <p:scale>
          <a:sx n="76" d="100"/>
          <a:sy n="76" d="100"/>
        </p:scale>
        <p:origin x="176" y="832"/>
      </p:cViewPr>
      <p:guideLst>
        <p:guide orient="horz" pos="894"/>
        <p:guide pos="9120"/>
      </p:guideLst>
    </p:cSldViewPr>
  </p:slid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2016-02-28</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Test Driven Cookbook Development.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explore the concepts of Test Driven Development through Behavior Driven Design we are going to focus on creating a cookbook that starts with the goal that installs, configures, and starts a web server that hosts the your company's future home </a:t>
            </a:r>
            <a:r>
              <a:rPr lang="en-US" dirty="0" smtClean="0"/>
              <a:t>page.</a:t>
            </a:r>
            <a:r>
              <a:rPr lang="en-US" baseline="0" dirty="0" smtClean="0"/>
              <a:t> </a:t>
            </a:r>
            <a:r>
              <a:rPr lang="en-US" dirty="0" smtClean="0"/>
              <a:t>The </a:t>
            </a:r>
            <a:r>
              <a:rPr lang="en-US" dirty="0" smtClean="0"/>
              <a:t>goal again is to focus on the TDD workflow and understanding how to apply BDD when defining these tests. We are not concerned about focusing on best practices for managing web servers or modeling a more initially complex cookbook.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77377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typical reason for setting up a website is to allow customers, users, potential users to learn more about the company. The needs of the website may change in the future but the first minimum viable product (MVP) is to simply give our users the ability to find out more information.</a:t>
            </a:r>
          </a:p>
          <a:p>
            <a:endParaRPr lang="en-US" dirty="0" smtClean="0"/>
          </a:p>
          <a:p>
            <a:r>
              <a:rPr lang="en-US" dirty="0" smtClean="0"/>
              <a:t>Our goal now is to define a scenario with this understanding.</a:t>
            </a:r>
          </a:p>
          <a:p>
            <a:endParaRPr lang="en-US" dirty="0" smtClean="0"/>
          </a:p>
          <a:p>
            <a:r>
              <a:rPr lang="en-US" dirty="0" smtClean="0"/>
              <a:t>This first scenario is enough information to help us build this cookbook with a TDD approach. This practice of defining a scenario is a tactic that I employ to help focus me on the most valuable work that needs to be done.</a:t>
            </a:r>
          </a:p>
          <a:p>
            <a:endParaRPr lang="en-US" dirty="0" smtClean="0"/>
          </a:p>
          <a:p>
            <a:r>
              <a:rPr lang="en-US" dirty="0" smtClean="0"/>
              <a:t>Important things to notice in the following scenario is the distinct lack of technology or implementation. The scenario is not concerned about the services that are running or files that might be found on the file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817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laid</a:t>
            </a:r>
            <a:r>
              <a:rPr lang="en-US" baseline="0" dirty="0" smtClean="0"/>
              <a:t> the foundation and described the workflow. It is now time for me to show you how it is done.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3184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start the journey on your workstation. From the home directory </a:t>
            </a:r>
            <a:r>
              <a:rPr lang="en-US" baseline="0" dirty="0" smtClean="0"/>
              <a:t>we are going </a:t>
            </a:r>
            <a:r>
              <a:rPr lang="en-US" baseline="0" dirty="0" smtClean="0"/>
              <a:t>to creating this cookbook.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3270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generate cookbook named '</a:t>
            </a:r>
            <a:r>
              <a:rPr lang="en-US" baseline="0" dirty="0" err="1" smtClean="0"/>
              <a:t>httpd</a:t>
            </a:r>
            <a:r>
              <a:rPr lang="en-US" baseline="0" dirty="0" smtClean="0"/>
              <a:t>'. The name of the cookbook here resembles the name of a public cookbook in the Supermarket that accomplishes a very similar task. That is the reason why I have asked you to chose the same name.</a:t>
            </a:r>
          </a:p>
          <a:p>
            <a:endParaRPr lang="en-US" baseline="0" dirty="0" smtClean="0"/>
          </a:p>
          <a:p>
            <a:r>
              <a:rPr lang="en-US" baseline="0" dirty="0" smtClean="0"/>
              <a:t>Sharing the same name as a cookbook within the Supermarket can be problematic. While we may never share this cookbook other individuals within our organization could believe it to be a copy of that cookbook. When it comes to naming cookbooks it may be wise to first search the Supermarket and ensure you are not using a similar name.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8536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examine the</a:t>
            </a:r>
            <a:r>
              <a:rPr lang="en-US" baseline="0" dirty="0" smtClean="0"/>
              <a:t> contents of the cookbook that chef generated for us. Here you see that the tool created for us a complete test directory structure.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15368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smtClean="0"/>
              <a:t> expectations are expressed in examples that are asserted in different example groups.</a:t>
            </a:r>
            <a:endParaRPr lang="en-US" dirty="0" smtClean="0"/>
          </a:p>
          <a:p>
            <a:endParaRPr lang="en-US" dirty="0" smtClean="0"/>
          </a:p>
          <a:p>
            <a:r>
              <a:rPr lang="en-US" dirty="0" smtClean="0"/>
              <a:t>RSpec</a:t>
            </a:r>
            <a:r>
              <a:rPr lang="en-US" baseline="0" dirty="0" smtClean="0"/>
              <a:t> by itself grants us the framework, language, and tools. </a:t>
            </a:r>
            <a:r>
              <a:rPr lang="en-US" baseline="0" dirty="0" err="1" smtClean="0"/>
              <a:t>ServerSpec</a:t>
            </a:r>
            <a:r>
              <a:rPr lang="en-US" baseline="0" dirty="0" smtClean="0"/>
              <a:t> provides the knowledge about expressing expectations about the state of infrastructure.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5189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generator</a:t>
            </a:r>
            <a:r>
              <a:rPr lang="en-US" baseline="0" dirty="0" smtClean="0"/>
              <a:t> created an example specification (or spec) file. Before we talk about the RSpec/</a:t>
            </a:r>
            <a:r>
              <a:rPr lang="en-US" baseline="0" dirty="0" err="1" smtClean="0"/>
              <a:t>ServerSpec</a:t>
            </a:r>
            <a:r>
              <a:rPr lang="en-US" baseline="0" dirty="0" smtClean="0"/>
              <a:t> language lets explain the long file path and its importance.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37631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2324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1501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136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p>
          <a:p>
            <a:endParaRPr lang="en-US" dirty="0" smtClean="0"/>
          </a:p>
          <a:p>
            <a:r>
              <a:rPr lang="en-US" dirty="0" smtClean="0"/>
              <a:t>Now that we understand the path</a:t>
            </a:r>
            <a:r>
              <a:rPr lang="en-US" baseline="0" dirty="0" smtClean="0"/>
              <a:t> let's take a look at the RSpec/</a:t>
            </a:r>
            <a:r>
              <a:rPr lang="en-US" baseline="0" dirty="0" err="1" smtClean="0"/>
              <a:t>ServerSpec</a:t>
            </a:r>
            <a:r>
              <a:rPr lang="en-US" baseline="0" dirty="0" smtClean="0"/>
              <a:t> language.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2288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allows</a:t>
            </a:r>
            <a:r>
              <a:rPr lang="en-US" baseline="0" dirty="0" smtClean="0"/>
              <a:t> you to scope the expectations you write into groups. These groups are given names or </a:t>
            </a:r>
            <a:r>
              <a:rPr lang="en-US" baseline="0" dirty="0" err="1" smtClean="0"/>
              <a:t>ServerSpec</a:t>
            </a:r>
            <a:r>
              <a:rPr lang="en-US" baseline="0" dirty="0" smtClean="0"/>
              <a:t> resources to help describe their scope. Example groups can be nested and often are to describe a hierarchical structure of state.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example we see an outer example group with the name 'http::default' and the inner example group with the </a:t>
            </a:r>
            <a:r>
              <a:rPr lang="en-US" baseline="0" dirty="0" err="1" smtClean="0"/>
              <a:t>ServerSpec</a:t>
            </a:r>
            <a:r>
              <a:rPr lang="en-US" baseline="0" dirty="0" smtClean="0"/>
              <a:t> resource named command. This means that the command example group is within the example group '</a:t>
            </a:r>
            <a:r>
              <a:rPr lang="en-US" baseline="0" dirty="0" err="1" smtClean="0"/>
              <a:t>httpd</a:t>
            </a:r>
            <a:r>
              <a:rPr lang="en-US" baseline="0" dirty="0" smtClean="0"/>
              <a:t>::default'.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Example groups can be used to show relationship, like they are done here. They can also be used to create unique scenarios with different states for the system.</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60448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ou</a:t>
            </a:r>
            <a:r>
              <a:rPr lang="en-US" dirty="0" smtClean="0"/>
              <a:t>termost describe</a:t>
            </a:r>
            <a:r>
              <a:rPr lang="en-US" baseline="0" dirty="0" smtClean="0"/>
              <a:t> here represents the cookbook name and the recipe name. The inner expectation is using a </a:t>
            </a:r>
            <a:r>
              <a:rPr lang="en-US" baseline="0" dirty="0" err="1" smtClean="0"/>
              <a:t>ServerSpec</a:t>
            </a:r>
            <a:r>
              <a:rPr lang="en-US" baseline="0" dirty="0" smtClean="0"/>
              <a:t> resource named command. This command resource takes a parameter which is the command it will run. Within the inner example group we are asking for an attribute on the </a:t>
            </a:r>
            <a:r>
              <a:rPr lang="en-US" baseline="0" dirty="0" err="1" smtClean="0"/>
              <a:t>ServerSpec</a:t>
            </a:r>
            <a:r>
              <a:rPr lang="en-US" baseline="0" dirty="0" smtClean="0"/>
              <a:t> command resource. A command resource is one of the few resources that has attributes you can query. In this instance the example is asking for the standard out, abbreviated as '</a:t>
            </a:r>
            <a:r>
              <a:rPr lang="en-US" baseline="0" dirty="0" err="1" smtClean="0"/>
              <a:t>stdout</a:t>
            </a:r>
            <a:r>
              <a:rPr lang="en-US" baseline="0" dirty="0" smtClean="0"/>
              <a:t>'. Lastly we express an expectation that we expect the actual result returned from the standard out to contain the text 'Welcome Home'.</a:t>
            </a:r>
          </a:p>
          <a:p>
            <a:endParaRPr lang="en-US" baseline="0" dirty="0" smtClean="0"/>
          </a:p>
          <a:p>
            <a:r>
              <a:rPr lang="en-US" baseline="0" dirty="0" smtClean="0"/>
              <a:t>Instructor Note: You are not actually testing against the recipe with Test Kitchen. You are testing against the test suite, defined in the kitchen configuration, which has the name default. That test suite defines a run list and that could contain a number of different recipes. </a:t>
            </a:r>
            <a:r>
              <a:rPr lang="en-US" baseline="0" dirty="0" err="1" smtClean="0"/>
              <a:t>ServerSpec</a:t>
            </a:r>
            <a:r>
              <a:rPr lang="en-US" baseline="0" dirty="0" smtClean="0"/>
              <a:t> choosing 'cookbook name'::'recipe name' seems misleading.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52930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the test file found at the following path you will find that it is already populated some initial code. The first two lines are comments to the </a:t>
            </a:r>
            <a:r>
              <a:rPr lang="en-US" baseline="0" dirty="0" err="1" smtClean="0"/>
              <a:t>ServerSpec</a:t>
            </a:r>
            <a:r>
              <a:rPr lang="en-US" baseline="0" dirty="0" smtClean="0"/>
              <a:t> documentation. The next three lines are a placeholder test that when executed notifies you that this test is skipped.</a:t>
            </a:r>
          </a:p>
          <a:p>
            <a:endParaRPr lang="en-US" baseline="0" dirty="0" smtClean="0"/>
          </a:p>
          <a:p>
            <a:r>
              <a:rPr lang="en-US" baseline="0" dirty="0" smtClean="0"/>
              <a:t>We do not need these comments or the placeholder test so let's remove it from the test file.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49848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a:t>
            </a:r>
            <a:r>
              <a:rPr lang="en-US" baseline="0" dirty="0" smtClean="0"/>
              <a:t> the following expectation that states that when we would visit that site it should return a welcoming message.</a:t>
            </a:r>
          </a:p>
          <a:p>
            <a:endParaRPr lang="en-US" baseline="0" dirty="0" smtClean="0"/>
          </a:p>
          <a:p>
            <a:r>
              <a:rPr lang="en-US" baseline="0" dirty="0" err="1" smtClean="0"/>
              <a:t>ServerSpec</a:t>
            </a:r>
            <a:r>
              <a:rPr lang="en-US" baseline="0" dirty="0" smtClean="0"/>
              <a:t> provides a helper method that allows you to specify a command. That command returns the results from the command through standard out. We are asking the command's standard out if anywhere in the results match the value 'Welcome Home'.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7041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or turn on a</a:t>
            </a:r>
            <a:r>
              <a:rPr lang="en-US" baseline="0" dirty="0" smtClean="0"/>
              <a:t> </a:t>
            </a:r>
            <a:r>
              <a:rPr lang="en-US" dirty="0" smtClean="0"/>
              <a:t>virtual or cloud instance</a:t>
            </a:r>
            <a:r>
              <a:rPr lang="en-US" baseline="0" dirty="0" smtClean="0"/>
              <a:t> </a:t>
            </a:r>
            <a:r>
              <a:rPr lang="en-US" dirty="0" smtClean="0"/>
              <a:t>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without any parameters. This will create all instances. Seeing as how there is only one instance this will work well.</a:t>
            </a:r>
          </a:p>
          <a:p>
            <a:endParaRPr lang="en-US" dirty="0" smtClean="0"/>
          </a:p>
          <a:p>
            <a:r>
              <a:rPr lang="en-US" dirty="0" smtClean="0"/>
              <a:t>In our case, this command would use the </a:t>
            </a:r>
            <a:r>
              <a:rPr lang="en-US" dirty="0" err="1" smtClean="0"/>
              <a:t>Docker</a:t>
            </a:r>
            <a:r>
              <a:rPr lang="en-US" dirty="0" smtClean="0"/>
              <a:t> driver to create a </a:t>
            </a:r>
            <a:r>
              <a:rPr lang="en-US" dirty="0" err="1" smtClean="0"/>
              <a:t>docker</a:t>
            </a:r>
            <a:r>
              <a:rPr lang="en-US" dirty="0" smtClean="0"/>
              <a:t> image based on centos-6.7.</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6111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a:t>
            </a:r>
            <a:r>
              <a:rPr lang="en-US" dirty="0" err="1" smtClean="0"/>
              <a:t>http</a:t>
            </a:r>
            <a:r>
              <a:rPr lang="en-US" baseline="0" dirty="0" err="1" smtClean="0"/>
              <a:t>d</a:t>
            </a:r>
            <a:r>
              <a:rPr lang="en-US" baseline="0" dirty="0" smtClean="0"/>
              <a:t> </a:t>
            </a:r>
            <a:r>
              <a:rPr lang="en-US" dirty="0" smtClean="0"/>
              <a:t>cookbook's default recipe.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31573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29344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the instance with the following command. Here Test Kitchen will ask the driver specified in the kitchen configuration file to provision an instance for us.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771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the instance allows us to view the operating system but Chef is not installed and the cookbook recipe, defined in the run list of the default test suite, has not been applied to the system. To do that you need to run 'kitchen converge'. Converge will take care of all of that.</a:t>
            </a:r>
          </a:p>
          <a:p>
            <a:endParaRPr lang="en-US" baseline="0" dirty="0" smtClean="0"/>
          </a:p>
          <a:p>
            <a:r>
              <a:rPr lang="en-US" baseline="0" dirty="0" smtClean="0"/>
              <a:t>In this instance the default recipe of the </a:t>
            </a:r>
            <a:r>
              <a:rPr lang="en-US" baseline="0" dirty="0" err="1" smtClean="0"/>
              <a:t>httpd</a:t>
            </a:r>
            <a:r>
              <a:rPr lang="en-US" baseline="0" dirty="0" smtClean="0"/>
              <a:t> cookbook contains no resources. You have not written a single resource that defines your desired state. Before we do that we want to ensure the instance is not already in a state that perhaps already meets the expectations that we defined.</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8235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the state</a:t>
            </a:r>
            <a:r>
              <a:rPr lang="en-US" baseline="0" dirty="0" smtClean="0"/>
              <a:t> of the instance with specification that we defined we use the 'kitchen verify' command. This command will install all the necessary testing tools, configure them, and then execute the test suite, and return to us the results.</a:t>
            </a:r>
          </a:p>
          <a:p>
            <a:endParaRPr lang="en-US" baseline="0" dirty="0" smtClean="0"/>
          </a:p>
          <a:p>
            <a:r>
              <a:rPr lang="en-US" baseline="0" dirty="0" smtClean="0"/>
              <a:t>Something that is important to mention is that we could have simply run this command from the start. When no previous instance exists, no instance has been created or converged, this command will automatically perform those two steps. When the instance is running, however, the verification step is only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364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read the results from the kitchen verification to ensure that our expectations failed to be met.</a:t>
            </a:r>
          </a:p>
          <a:p>
            <a:endParaRPr lang="en-US" baseline="0" dirty="0" smtClean="0"/>
          </a:p>
          <a:p>
            <a:r>
              <a:rPr lang="en-US" baseline="0" dirty="0" smtClean="0"/>
              <a:t>When the command completes you will see a block of code that tells you that the verification failed and that an exception has occurred. Immediately your eyes will start to scan this block of text for some information about the failure and unfortunately you will not see anything to help you understand what is happening. Because what you are looking at is the test command executed by the Busser on the test instance but not the results of the command. To see those results you will need to scroll back up in your history.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4752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 back until you can find the message that tells you that </a:t>
            </a:r>
            <a:r>
              <a:rPr lang="en-US" dirty="0" err="1" smtClean="0"/>
              <a:t>serverspec</a:t>
            </a:r>
            <a:r>
              <a:rPr lang="en-US" dirty="0" smtClean="0"/>
              <a:t> is installed.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372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line that immediately follows it is the command that is executed on the system. The </a:t>
            </a:r>
            <a:r>
              <a:rPr lang="en-US" baseline="0" dirty="0" err="1" smtClean="0"/>
              <a:t>ServerSpec</a:t>
            </a:r>
            <a:r>
              <a:rPr lang="en-US" baseline="0" dirty="0" smtClean="0"/>
              <a:t> verifier is running ruby, loading up the test suite libraries, executing the command </a:t>
            </a:r>
            <a:r>
              <a:rPr lang="en-US" baseline="0" dirty="0" err="1" smtClean="0"/>
              <a:t>rspec</a:t>
            </a:r>
            <a:r>
              <a:rPr lang="en-US" baseline="0" dirty="0" smtClean="0"/>
              <a:t>. The </a:t>
            </a:r>
            <a:r>
              <a:rPr lang="en-US" baseline="0" dirty="0" err="1" smtClean="0"/>
              <a:t>rspec</a:t>
            </a:r>
            <a:r>
              <a:rPr lang="en-US" baseline="0" dirty="0" smtClean="0"/>
              <a:t> command is being provided a number of command-line parameters that tell it: where to find the test files and what they look like; to colorize the output; and how to output the results.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3236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results are displayed in color and in </a:t>
            </a:r>
            <a:r>
              <a:rPr lang="en-US" baseline="0" dirty="0" err="1" smtClean="0"/>
              <a:t>RSpec's</a:t>
            </a:r>
            <a:r>
              <a:rPr lang="en-US" baseline="0" dirty="0" smtClean="0"/>
              <a:t> documentation format. This shows us the example that we wrote in a hierarchal view. The indention is intentional to show the nested relationships of the example groups and the example. The expectation in the example you defined failed, as we expected. The text will be displayed in red and provide a failure number. Details about the failure will be displayed below.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67458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failure is displayed with their failure number, in order, in more detail in a failures section. A failure contains a number of details about the failure.</a:t>
            </a:r>
          </a:p>
          <a:p>
            <a:endParaRPr lang="en-US" baseline="0" dirty="0" smtClean="0"/>
          </a:p>
          <a:p>
            <a:r>
              <a:rPr lang="en-US" baseline="0" dirty="0" smtClean="0"/>
              <a:t>First it will display a sentence created out of the example groups and example that we defined. Below that it will display all the details about the failure that include: the actual results that were received; the difference between the actual and the expected results; the command run against the virtual instance; and the spec file and line number within that spec file where the failing expectation can be found.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47233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all the</a:t>
            </a:r>
            <a:r>
              <a:rPr lang="en-US" baseline="0" dirty="0" smtClean="0"/>
              <a:t> failures a final summary of the results will be displayed which shows us that our test suite contains 1 example and that 1 example failed to meet expectations.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54789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following recipe defines three resources. These three resources express the desired state of an apache server that will serve up a simple page that contains the text 'Welcome Home!'.</a:t>
            </a:r>
          </a:p>
          <a:p>
            <a:endParaRPr lang="en-US" baseline="0" dirty="0" smtClean="0"/>
          </a:p>
          <a:p>
            <a:r>
              <a:rPr lang="en-US" baseline="0" dirty="0" smtClean="0"/>
              <a:t>The package will install all the necessary software on the operating system. The file will create an HTML file with the desired content at a location pre-defined by the web server. The service resource will start the web server and then ensure that if we reboot the system the web server will start up.</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69918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 you make</a:t>
            </a:r>
            <a:r>
              <a:rPr lang="en-US" baseline="0" dirty="0" smtClean="0"/>
              <a:t> a change to the recipe it is important to run 'kitchen converge'. This command will apply the updated recipe to the state of the virtual instance. </a:t>
            </a:r>
          </a:p>
          <a:p>
            <a:endParaRPr lang="en-US" baseline="0" dirty="0" smtClean="0"/>
          </a:p>
          <a:p>
            <a:r>
              <a:rPr lang="en-US" baseline="0" dirty="0" smtClean="0"/>
              <a:t>In the output, you should see the resources that you defined being applied to the instance. The package, the file, and the actions of the service.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3733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verify the state of the virtual instance you run the 'kitchen verify' command. In the summary you should find the failing expectation no longer fails.</a:t>
            </a:r>
          </a:p>
          <a:p>
            <a:endParaRPr lang="en-US" baseline="0" dirty="0" smtClean="0"/>
          </a:p>
          <a:p>
            <a:r>
              <a:rPr lang="en-US" baseline="0" dirty="0" smtClean="0"/>
              <a:t>If it does,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1789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with the first</a:t>
            </a:r>
            <a:r>
              <a:rPr lang="en-US" baseline="0" dirty="0" smtClean="0"/>
              <a:t> test described it is time to begin the final step of the TDD. Refactoring.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575598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Refactoring is the often forgotten step</a:t>
            </a:r>
            <a:r>
              <a:rPr lang="en-US" baseline="0" dirty="0" smtClean="0"/>
              <a:t> in the TDD cycle. When we are able to get our expectations to pass we immediately want to move to our next requirement or next cookbook. </a:t>
            </a:r>
          </a:p>
          <a:p>
            <a:endParaRPr lang="en-US" baseline="0" dirty="0" smtClean="0"/>
          </a:p>
          <a:p>
            <a:r>
              <a:rPr lang="en-US" baseline="0" dirty="0" smtClean="0"/>
              <a:t>This step is incredibly important. Within it we are able to reflect on the unit of code and tests that we have written and evaluate them. How you evaluate the code may vary based on your experience, the standards defined by the team you work with, or if the code will be shared with the Chef community.</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60805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initial implementation of the default recipe for the </a:t>
            </a:r>
            <a:r>
              <a:rPr lang="en-US" baseline="0" dirty="0" err="1" smtClean="0"/>
              <a:t>httpd</a:t>
            </a:r>
            <a:r>
              <a:rPr lang="en-US" baseline="0" dirty="0" smtClean="0"/>
              <a:t> cookbook defined the entire installation, configuration, and management of the service within a single recipe. This implementation has the benefit of being entirely readable from a single recipe. However, it does not easily allow for other cookbooks that may want to use the </a:t>
            </a:r>
            <a:r>
              <a:rPr lang="en-US" baseline="0" dirty="0" err="1" smtClean="0"/>
              <a:t>httpd</a:t>
            </a:r>
            <a:r>
              <a:rPr lang="en-US" baseline="0" dirty="0" smtClean="0"/>
              <a:t> cookbook to easily choose the components that it may need.</a:t>
            </a:r>
          </a:p>
          <a:p>
            <a:endParaRPr lang="en-US" baseline="0" dirty="0" smtClean="0"/>
          </a:p>
          <a:p>
            <a:r>
              <a:rPr lang="en-US" baseline="0" dirty="0" smtClean="0"/>
              <a:t>An example of this is that we may deploy </a:t>
            </a:r>
            <a:r>
              <a:rPr lang="en-US" baseline="0" dirty="0" err="1" smtClean="0"/>
              <a:t>wordpress</a:t>
            </a:r>
            <a:r>
              <a:rPr lang="en-US" baseline="0" dirty="0" smtClean="0"/>
              <a:t> or some other web application that relies on the apache webserver installed and running. In this new cookbook we would like to re-use the resources of the content that installs apache and the resources that manage the service. We most likely do not want to setup a test page that greets people. We are likely going to replace it with application code.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33856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include_recipe</a:t>
            </a:r>
            <a:r>
              <a:rPr lang="en-US" dirty="0" smtClean="0"/>
              <a:t>' method</a:t>
            </a:r>
            <a:r>
              <a:rPr lang="en-US" baseline="0" dirty="0" smtClean="0"/>
              <a:t> can be used to include recipes from the same cookbook or external cookbooks. It allows us to accomplish what we saw previously. This gives us the ability to build recipes in more modular ways promoting better re-use patterns within the cookbooks we write.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53116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To allow better re-use we can choose to refactor a single recipe into more modular recipes that focus on their individual concerns. Then these recipes can be included into the original single recipe through the '</a:t>
            </a:r>
            <a:r>
              <a:rPr lang="en-US" baseline="0" dirty="0" err="1" smtClean="0"/>
              <a:t>include_recipe</a:t>
            </a:r>
            <a:r>
              <a:rPr lang="en-US" baseline="0" dirty="0" smtClean="0"/>
              <a:t>' method.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62753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more modular</a:t>
            </a:r>
            <a:r>
              <a:rPr lang="en-US" baseline="0" dirty="0" smtClean="0"/>
              <a:t> approach to recipes is very common as the complexity of the cookbook continues to grow. The complexity of the cookbook we are developing is not there, nor will it ever be there for the entirety of this course. However, we are still going to use this opportunity to prematurely optimize to demonstrate the refactoring of a cookbook.</a:t>
            </a:r>
          </a:p>
          <a:p>
            <a:endParaRPr lang="en-US" baseline="0" dirty="0" smtClean="0"/>
          </a:p>
          <a:p>
            <a:r>
              <a:rPr lang="en-US" baseline="0" dirty="0" smtClean="0"/>
              <a:t>Together we will work through creating a recipe that manages the installation of the webserver.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33758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are within the</a:t>
            </a:r>
            <a:r>
              <a:rPr lang="en-US" baseline="0" dirty="0" smtClean="0"/>
              <a:t> cookbook directory you simply need to provide it the name of the recipe you want created.</a:t>
            </a:r>
          </a:p>
          <a:p>
            <a:endParaRPr lang="en-US" baseline="0" dirty="0" smtClean="0"/>
          </a:p>
          <a:p>
            <a:r>
              <a:rPr lang="en-US" baseline="0" dirty="0" smtClean="0"/>
              <a:t>Instructor Note: The generator will create the recipe file with the recipes directory and also a spec file within the unit test directory. Unit testing is a topic that we will discuss in the next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59841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installation of the web server can be expressed with this one resource. Within the new recipe add the following resource.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64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defined the installation of the webserver in a separate recipe it is time to remove the installation from the default recipe.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0682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again and let's</a:t>
            </a:r>
            <a:r>
              <a:rPr lang="en-US" baseline="0" dirty="0" smtClean="0"/>
              <a:t> get started.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73888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Replacing</a:t>
            </a:r>
            <a:r>
              <a:rPr lang="en-US" baseline="0" dirty="0" smtClean="0"/>
              <a:t> it with the '</a:t>
            </a:r>
            <a:r>
              <a:rPr lang="en-US" baseline="0" dirty="0" err="1" smtClean="0"/>
              <a:t>include_recipe</a:t>
            </a:r>
            <a:r>
              <a:rPr lang="en-US" baseline="0" dirty="0" smtClean="0"/>
              <a:t>' method that retrieves the contents of that recipe and includes it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3734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default recipe has changed. It is now time to ensure that we did everything right by converging the latest changes against the test instance and then verifying the changes by executing our tests.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05296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a:t>
            </a:r>
            <a:r>
              <a:rPr lang="en-US" baseline="0" dirty="0" smtClean="0"/>
              <a:t> a change is made to a recipe or component of the cookbook it is important to converge the latest cookbook against the test instance.</a:t>
            </a:r>
          </a:p>
          <a:p>
            <a:endParaRPr lang="en-US" baseline="0" dirty="0" smtClean="0"/>
          </a:p>
          <a:p>
            <a:r>
              <a:rPr lang="en-US" baseline="0" dirty="0" smtClean="0"/>
              <a:t>If an error occurs that likely means that you have a typo within your default recipe or the install recipe.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51003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everything converges successfully it is time to verify the state of the instance with the test that we have defined.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8234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we were able to refactor the cookbook while implementing the installation recipe.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1113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group</a:t>
            </a:r>
            <a:r>
              <a:rPr lang="en-US" baseline="0" dirty="0" smtClean="0"/>
              <a:t> exercise and the lab we made changes to the recipes that we were able to verify on the test instance. If you accidently or purposefully created a typo for yourself you would have seen the converge or the verification fail. However, what if removed code from the recipes that we wrote?</a:t>
            </a:r>
          </a:p>
          <a:p>
            <a:endParaRPr lang="en-US" baseline="0" dirty="0" smtClean="0"/>
          </a:p>
          <a:p>
            <a:r>
              <a:rPr lang="en-US" baseline="0" dirty="0" smtClean="0"/>
              <a:t>The omission (or in this case removal of code) of resources could have happened. When we refactored the default recipe we may have remembered to remove the resources that manage the configuration but forgot to use the '</a:t>
            </a:r>
            <a:r>
              <a:rPr lang="en-US" baseline="0" dirty="0" err="1" smtClean="0"/>
              <a:t>include_recipe</a:t>
            </a:r>
            <a:r>
              <a:rPr lang="en-US" baseline="0" dirty="0" smtClean="0"/>
              <a:t>' to ensure we loaded the new recipe. Or it is possible that we created a service recipe that we never populated but made all the appropriate changes to the default recipe.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95965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Removing code sabotages the policy that you have defined. If you used Test Kitchen to converge and verify the cookbook and saw a failure you can sleep soundly at night knowing your tools have you covered. On the other hand, if Test Kitchen were to return success, after such a change, then it might cause you to break out in a cold sweat.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Removing code from</a:t>
            </a:r>
            <a:r>
              <a:rPr lang="en-US" baseline="0" dirty="0" smtClean="0"/>
              <a:t> a recipe or recipes is a small change. So is introducing a typo into the code, specifying a different resource name or changing the value of a resource attribute. </a:t>
            </a:r>
            <a:r>
              <a:rPr lang="en-US" dirty="0" smtClean="0"/>
              <a:t>The process</a:t>
            </a:r>
            <a:r>
              <a:rPr lang="en-US" baseline="0" dirty="0" smtClean="0"/>
              <a:t> of modifying the code in small ways and then executing the test suite against it is often times referred to as mutation testing.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9715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leave this module, let's do a little mutation testing, to ensure the test that we have defined is good enough.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7982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default recipe and choose</a:t>
            </a:r>
            <a:r>
              <a:rPr lang="en-US" baseline="0" dirty="0" smtClean="0"/>
              <a:t> one line to remove or comment out. Here I have chosen to comment out the first line that includes the install recipe.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674621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converging the updated recipe it no longer shows the install recipe being loaded. This has changed the number of resources that are converged on the test instance. Removing the recipe from the default recipe does not remove any of the components that it previously installed.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0480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cover a lot of content in the next 39</a:t>
            </a:r>
            <a:r>
              <a:rPr lang="en-US" baseline="0" dirty="0" smtClean="0"/>
              <a:t> minutes. We will first start with defining what is Test Driven Development.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Verification of</a:t>
            </a:r>
            <a:r>
              <a:rPr lang="en-US" baseline="0" dirty="0" smtClean="0"/>
              <a:t> the test instance will return a success. Despite removing the install recipe from the default recipe the test instance is still able to serving the default web page that our test is looking for when it requests data from the site.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0552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important feature and limitation of using Test Kitchen's 'converge' and 'verify'. Both of these commands will create a test instance the first time they are executed. Every time after these commands will use the same test instance again and again.</a:t>
            </a:r>
          </a:p>
          <a:p>
            <a:endParaRPr lang="en-US" baseline="0" dirty="0" smtClean="0"/>
          </a:p>
          <a:p>
            <a:r>
              <a:rPr lang="en-US" baseline="0" dirty="0" smtClean="0"/>
              <a:t>When we remove resources from a recipe we do not explicitly uninstall them from the test instance. We simply do not enforce their policy anymore. On an existing system, which this test instance is after the first run, this means it is actually in the desired state that we no longer define. That means that the webserver is still installed, the default web page has still been updated, and the service is still running.</a:t>
            </a:r>
          </a:p>
          <a:p>
            <a:endParaRPr lang="en-US" baseline="0" dirty="0" smtClean="0"/>
          </a:p>
          <a:p>
            <a:r>
              <a:rPr lang="en-US" baseline="0" dirty="0" smtClean="0"/>
              <a:t>To ensure our cookbook works on a new system it is important to delete the test instance and start over.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42707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provides the 'destroy' subcommand. </a:t>
            </a:r>
            <a:r>
              <a:rPr lang="en-US" dirty="0" smtClean="0"/>
              <a:t>Destroy is available at all stages and essentially cleans up the instance.</a:t>
            </a:r>
            <a:r>
              <a:rPr lang="en-US" baseline="0" dirty="0" smtClean="0"/>
              <a:t> This is useful when you make changes to the configuration policy you define and you want to ensure that it will work on a brand new instance.</a:t>
            </a:r>
            <a:endParaRPr lang="en-US" dirty="0" smtClean="0"/>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89624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also provides the subcommand 'test'. Test provides one command that wraps up all the stages in one command. It will destroy any test instance that exists at the start, create a new one, converge the run list on that instance, and the verify it. If everything passes the 'test' subcommand will finish by destroying that instance. If it fails at one of these steps it usually leaves the instance running to allow you to troubleshoot it.</a:t>
            </a:r>
            <a:endParaRPr lang="en-US" dirty="0" smtClean="0"/>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78012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a:t>
            </a:r>
            <a:r>
              <a:rPr lang="en-US" baseline="0" dirty="0" smtClean="0"/>
              <a:t> 'kitchen test' is useful if want to ensure the policy you defined works on a new instance.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58725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'kitchen</a:t>
            </a:r>
            <a:r>
              <a:rPr lang="en-US" baseline="0" dirty="0" smtClean="0"/>
              <a:t> test' in this instance will expose the issue that we created by removing that installation of the webserver. This is because the new instance no longer installed the necessary packages so the file path was never created for the default HTML file and there are no services to run.</a:t>
            </a:r>
          </a:p>
          <a:p>
            <a:endParaRPr lang="en-US" baseline="0" dirty="0"/>
          </a:p>
          <a:p>
            <a:r>
              <a:rPr lang="en-US" baseline="0" dirty="0" smtClean="0"/>
              <a:t>The test that you wrote correctly verifies the state of the system. What is important to notice is that there are important differences in the Test Kitchen commands.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0856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Test Kitchen to run 'kitchen converge' and 'kitchen verify' is much faster because you are essentially applying and verifying the policy that you have defined against an already running instance. The drawback is that only running 'converge' and 'verify' will not demonstrate for you how your policy will act on a brand new instance.</a:t>
            </a:r>
          </a:p>
          <a:p>
            <a:endParaRPr lang="en-US" baseline="0" dirty="0" smtClean="0"/>
          </a:p>
          <a:p>
            <a:r>
              <a:rPr lang="en-US" baseline="0" dirty="0" smtClean="0"/>
              <a:t>Using Test Kitchen to run 'kitchen test' is slower because every time you are recreating the test instance, installing chef, and applying the policy on that new instance. The drawback here is the longer feedback cycle and only running 'test' will not demonstrate for you how your policy will act on an existing instance.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439620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refactored the tests</a:t>
            </a:r>
            <a:r>
              <a:rPr lang="en-US" baseline="0" dirty="0" smtClean="0"/>
              <a:t> and now want to focus on the feedback cycle we have created.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98667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Interruptions are not conducive to helping you building a flow. To help reduce the interruptive nature of testing we can look at ways to decrease the amount of time you have to wait to receive the feedback from the tests. A faster feedback cycle will increase your likelihood of seeking that feedback again for smaller sets of changes. Slower feedback cycles will increase your likelihood of seeking feedback less often. Causing you create larger sets of changes which has the chance of masking potential issues.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721152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reason that the feedback cycle takes as long as it does with Test Kitchen is because of the external requirements. Creating the test instance, installing chef, and then applying the run list provide real value because we are able to see the recipe being applied to a virtual instance. However, all these external dependencies incur a time cost as we wait for the network to download images or packages, the test instance's processor to calculate keys or data, or the file-system to create files and folders.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882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94035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When</a:t>
            </a:r>
            <a:r>
              <a:rPr lang="en-US" baseline="0" dirty="0" smtClean="0"/>
              <a:t> we mutated our code and executed the test suite we created issues with the resources that we defined and recipes that we included. These changes affected the resources that were applied to the system by omitting resources from the 'Resource Collection'. If we were able to remove the external dependencies and focus on the state of the Resource Collection we would be able to determine if there were problems with the recipes we wrote without the need of any of those external dependencies.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508937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a:t>
            </a:r>
            <a:r>
              <a:rPr lang="en-US" baseline="0" dirty="0" smtClean="0"/>
              <a:t> let's talk more about the 'Resource Collection' ...</a:t>
            </a:r>
            <a:endParaRPr lang="en-US" dirty="0" smtClean="0"/>
          </a:p>
          <a:p>
            <a:endParaRPr lang="en-US" dirty="0" smtClean="0"/>
          </a:p>
          <a:p>
            <a:r>
              <a:rPr lang="en-US" dirty="0" smtClean="0"/>
              <a:t>After a</a:t>
            </a:r>
            <a:r>
              <a:rPr lang="en-US" baseline="0" dirty="0" smtClean="0"/>
              <a:t> cookbook and its recipes have been synchronized the majority of the cookbook content is loaded into memory by 'chef-client'. The recipes defined on the run list are evaluated during this time and the resources found within the recipes and any included recipes, are added to a resource collection. They are not immediately executed like one might assume.</a:t>
            </a:r>
          </a:p>
          <a:p>
            <a:endParaRPr lang="en-US" baseline="0" dirty="0" smtClean="0"/>
          </a:p>
          <a:p>
            <a:r>
              <a:rPr lang="en-US" baseline="0" dirty="0" smtClean="0"/>
              <a:t>The 'Resource Collection' is almost like a to-do list for the node. It contains the list of all the resources, in order, that need to be accomplished to bring the instance into the desired state. Later, in the converge step, the resources defined in the Resource Collection are executed and perform their various forms of test-and-repair to bring the instance into the desired state.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83422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ChefSpec</a:t>
            </a:r>
            <a:r>
              <a:rPr lang="en-US" dirty="0" smtClean="0"/>
              <a:t> provides</a:t>
            </a:r>
            <a:r>
              <a:rPr lang="en-US" baseline="0" dirty="0" smtClean="0"/>
              <a:t> a method for us to create an in-memory execution of applying the run list, building the resource collection, and then setting up expectations about the state of the resource collection. </a:t>
            </a:r>
            <a:r>
              <a:rPr lang="en-US" baseline="0" dirty="0" err="1" smtClean="0"/>
              <a:t>ChefSpec</a:t>
            </a:r>
            <a:r>
              <a:rPr lang="en-US" baseline="0" dirty="0" smtClean="0"/>
              <a:t>, similar to </a:t>
            </a:r>
            <a:r>
              <a:rPr lang="en-US" baseline="0" dirty="0" err="1" smtClean="0"/>
              <a:t>ServerSpec</a:t>
            </a:r>
            <a:r>
              <a:rPr lang="en-US" baseline="0" dirty="0" smtClean="0"/>
              <a:t> is built on top of RSpec; relying on it to provide the core framework and language. The benefit to us is that a lot of the same language constructs are employed.</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458958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Verifying the resource collection with </a:t>
            </a:r>
            <a:r>
              <a:rPr lang="en-US" baseline="0" dirty="0" err="1" smtClean="0"/>
              <a:t>ChefSpec</a:t>
            </a:r>
            <a:r>
              <a:rPr lang="en-US" baseline="0" dirty="0" smtClean="0"/>
              <a:t> requires far fewer external dependencies and that allows us to get feedback faster but at the cost of not applying the recipes we write against a test instance. This opens us up to situations were we could compose recipes and execute examples that are shown to work because they were correctly added to the resource collection but fail when it comes time for the recipes to apply the desired state against a test instance.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978924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unfortunately</a:t>
            </a:r>
            <a:r>
              <a:rPr lang="en-US" baseline="0" dirty="0" smtClean="0"/>
              <a:t> we don't have time to get to the implementation.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8380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002435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79715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676944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57451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writing tests is an exercise to help you understand the product you are building. They are there to help you think. They are only useful if they are helping you.</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704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How you choose to express the requirements of that unit is the crux of Behavior Driven Development (BDD). Behavior-driven development specifies that tests of any unit of software should be specified in terms of the desired behavior of the unit. Expressing this desired behavior is often expressed in scenarios that are written in a Domain Specific Language (DSL).</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cookbooks and recipes that you have written so far share quite a few similarities with BDD. In Chef, you express the desired state of the system through a DSL, resources, you define in recipes.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8872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TDD is a workflow process: Add a test; Run the test expecting failure; Add code; Run the test expecting success. Refactor.</a:t>
            </a:r>
          </a:p>
          <a:p>
            <a:endParaRPr lang="en-US" dirty="0" smtClean="0"/>
          </a:p>
          <a:p>
            <a:r>
              <a:rPr lang="en-US" dirty="0" smtClean="0"/>
              <a:t>BDD influences the language we use to write the tests and how we focus on test that matter. The activities within this module focus on the process of taking requirements, expressing them as expectations, choosing one implementation to meet these expectations, and then verifying we have met these expectations.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3693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13756571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4693165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92712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 id="2147483869" r:id="rId10"/>
    <p:sldLayoutId id="2147483870" r:id="rId11"/>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kitchen.ci/docs/getting-started/writing-tes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kitchen.ci/docs/getting-started/writing-tes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kitchen.ci/docs/getting-started/writing-tes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hyperlink" Target="http://kitchen.ci/docs/getting-started/writing-tes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3.pn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sethvargo/chefspec" TargetMode="External"/><Relationship Id="rId4" Type="http://schemas.openxmlformats.org/officeDocument/2006/relationships/hyperlink" Target="https://docs.chef.io/inspec_reference.html" TargetMode="External"/><Relationship Id="rId5" Type="http://schemas.openxmlformats.org/officeDocument/2006/relationships/hyperlink" Target="http://serverspec.org/resource_types.html" TargetMode="External"/><Relationship Id="rId1" Type="http://schemas.openxmlformats.org/officeDocument/2006/relationships/slideLayout" Target="../slideLayouts/slideLayout16.xml"/><Relationship Id="rId2" Type="http://schemas.openxmlformats.org/officeDocument/2006/relationships/hyperlink" Target="https://relishapp.com/rspec"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Agile_software_development" TargetMode="External"/><Relationship Id="rId4" Type="http://schemas.openxmlformats.org/officeDocument/2006/relationships/hyperlink" Target="https://en.wikipedia.org/wiki/Business_value" TargetMode="External"/><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5999" cy="9136069"/>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Web Server</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sz="4800" dirty="0" smtClean="0"/>
              <a:t>Install the </a:t>
            </a:r>
            <a:r>
              <a:rPr lang="en-US" sz="4800" dirty="0" err="1" smtClean="0"/>
              <a:t>httpd</a:t>
            </a:r>
            <a:r>
              <a:rPr lang="en-US" sz="4800" dirty="0" smtClean="0"/>
              <a:t> package</a:t>
            </a:r>
          </a:p>
          <a:p>
            <a:pPr marL="514350" indent="-514350">
              <a:buFont typeface="+mj-lt"/>
              <a:buAutoNum type="arabicPeriod"/>
            </a:pPr>
            <a:r>
              <a:rPr lang="en-US" sz="4800" dirty="0" smtClean="0"/>
              <a:t>Write out a test page</a:t>
            </a:r>
          </a:p>
          <a:p>
            <a:pPr marL="514350" indent="-514350">
              <a:buFont typeface="+mj-lt"/>
              <a:buAutoNum type="arabicPeriod"/>
            </a:pPr>
            <a:r>
              <a:rPr lang="en-US" sz="4800" dirty="0" smtClean="0"/>
              <a:t>Start and enable the </a:t>
            </a:r>
            <a:r>
              <a:rPr lang="en-US" sz="4800" dirty="0" err="1" smtClean="0"/>
              <a:t>httpd</a:t>
            </a:r>
            <a:r>
              <a:rPr lang="en-US" sz="4800" dirty="0" smtClean="0"/>
              <a:t> service</a:t>
            </a:r>
          </a:p>
          <a:p>
            <a:pPr marL="514350" indent="-514350">
              <a:buFont typeface="+mj-lt"/>
              <a:buAutoNum type="arabicPeriod"/>
            </a:pPr>
            <a:endParaRPr lang="en-US" sz="4800" dirty="0" smtClean="0"/>
          </a:p>
        </p:txBody>
      </p:sp>
    </p:spTree>
    <p:extLst>
      <p:ext uri="{BB962C8B-B14F-4D97-AF65-F5344CB8AC3E}">
        <p14:creationId xmlns:p14="http://schemas.microsoft.com/office/powerpoint/2010/main" val="151315991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Potential User </a:t>
            </a:r>
            <a:r>
              <a:rPr lang="en-US" smtClean="0"/>
              <a:t>Visits Website</a:t>
            </a:r>
            <a:endParaRPr lang="en-US" dirty="0"/>
          </a:p>
        </p:txBody>
      </p:sp>
      <p:sp>
        <p:nvSpPr>
          <p:cNvPr id="3" name="Text Placeholder 2"/>
          <p:cNvSpPr>
            <a:spLocks noGrp="1"/>
          </p:cNvSpPr>
          <p:nvPr>
            <p:ph type="body" sz="quarter" idx="12"/>
          </p:nvPr>
        </p:nvSpPr>
        <p:spPr/>
        <p:txBody>
          <a:bodyPr/>
          <a:lstStyle/>
          <a:p>
            <a:r>
              <a:rPr lang="en-US" sz="4800" dirty="0"/>
              <a:t>Given that </a:t>
            </a:r>
            <a:r>
              <a:rPr lang="en-US" sz="4800" b="1" dirty="0"/>
              <a:t>I am a potential </a:t>
            </a:r>
            <a:r>
              <a:rPr lang="en-US" sz="4800" b="1" dirty="0" smtClean="0"/>
              <a:t>user</a:t>
            </a:r>
          </a:p>
          <a:p>
            <a:r>
              <a:rPr lang="en-US" sz="4800" dirty="0" smtClean="0"/>
              <a:t>When </a:t>
            </a:r>
            <a:r>
              <a:rPr lang="en-US" sz="4800" b="1" dirty="0"/>
              <a:t>I visit the company website in my </a:t>
            </a:r>
            <a:r>
              <a:rPr lang="en-US" sz="4800" b="1" dirty="0" smtClean="0"/>
              <a:t>browser</a:t>
            </a:r>
          </a:p>
          <a:p>
            <a:r>
              <a:rPr lang="en-US" sz="4800" dirty="0" smtClean="0"/>
              <a:t>Then </a:t>
            </a:r>
            <a:r>
              <a:rPr lang="en-US" sz="4800" dirty="0"/>
              <a:t>I should </a:t>
            </a:r>
            <a:r>
              <a:rPr lang="en-US" sz="4800" b="1" dirty="0" smtClean="0"/>
              <a:t>see a welcome message</a:t>
            </a:r>
            <a:endParaRPr lang="en-US" sz="4800" b="1" dirty="0"/>
          </a:p>
        </p:txBody>
      </p:sp>
    </p:spTree>
    <p:extLst>
      <p:ext uri="{BB962C8B-B14F-4D97-AF65-F5344CB8AC3E}">
        <p14:creationId xmlns:p14="http://schemas.microsoft.com/office/powerpoint/2010/main" val="80660111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q"/>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694577258"/>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a:t>
            </a:r>
            <a:endParaRPr lang="en-US" dirty="0"/>
          </a:p>
        </p:txBody>
      </p:sp>
      <p:sp>
        <p:nvSpPr>
          <p:cNvPr id="5" name="Title 4"/>
          <p:cNvSpPr>
            <a:spLocks noGrp="1"/>
          </p:cNvSpPr>
          <p:nvPr>
            <p:ph type="title"/>
          </p:nvPr>
        </p:nvSpPr>
        <p:spPr/>
        <p:txBody>
          <a:bodyPr>
            <a:normAutofit fontScale="90000"/>
          </a:bodyPr>
          <a:lstStyle/>
          <a:p>
            <a:r>
              <a:rPr lang="en-US" dirty="0" smtClean="0"/>
              <a:t>Let's Start this Journey in the Home Directory</a:t>
            </a:r>
            <a:endParaRPr lang="en-US" dirty="0"/>
          </a:p>
        </p:txBody>
      </p:sp>
    </p:spTree>
    <p:extLst>
      <p:ext uri="{BB962C8B-B14F-4D97-AF65-F5344CB8AC3E}">
        <p14:creationId xmlns:p14="http://schemas.microsoft.com/office/powerpoint/2010/main" val="201948547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directory[/home/chef/</a:t>
            </a:r>
            <a:r>
              <a:rPr lang="en-US" dirty="0" err="1"/>
              <a:t>httpd</a:t>
            </a:r>
            <a:r>
              <a:rPr lang="en-US" dirty="0"/>
              <a:t>] action create</a:t>
            </a:r>
          </a:p>
          <a:p>
            <a:r>
              <a:rPr lang="en-US" dirty="0"/>
              <a:t>    - create new directory /home/chef/</a:t>
            </a:r>
            <a:r>
              <a:rPr lang="en-US" dirty="0" err="1"/>
              <a:t>httpd</a:t>
            </a:r>
            <a:endParaRPr lang="en-US" dirty="0"/>
          </a:p>
          <a:p>
            <a:r>
              <a:rPr lang="en-US" dirty="0"/>
              <a:t>  * template[/home/chef/</a:t>
            </a:r>
            <a:r>
              <a:rPr lang="en-US" dirty="0" err="1"/>
              <a:t>httpd</a:t>
            </a:r>
            <a:r>
              <a:rPr lang="en-US" dirty="0"/>
              <a:t>/</a:t>
            </a:r>
            <a:r>
              <a:rPr lang="en-US" dirty="0" err="1"/>
              <a:t>metadata.rb</a:t>
            </a:r>
            <a:r>
              <a:rPr lang="en-US" dirty="0"/>
              <a:t>] action </a:t>
            </a:r>
            <a:r>
              <a:rPr lang="en-US" dirty="0" err="1"/>
              <a:t>create_if_missing</a:t>
            </a:r>
            <a:endParaRPr lang="en-US" dirty="0"/>
          </a:p>
          <a:p>
            <a:r>
              <a:rPr lang="en-US" dirty="0"/>
              <a:t>    - create new file /home/chef/</a:t>
            </a:r>
            <a:r>
              <a:rPr lang="en-US" dirty="0" err="1"/>
              <a:t>httpd</a:t>
            </a:r>
            <a:r>
              <a:rPr lang="en-US" dirty="0"/>
              <a:t>/</a:t>
            </a:r>
            <a:r>
              <a:rPr lang="en-US" dirty="0" err="1"/>
              <a:t>metadata.rb</a:t>
            </a:r>
            <a:endParaRPr lang="en-US" dirty="0"/>
          </a:p>
          <a:p>
            <a:r>
              <a:rPr lang="en-US" dirty="0"/>
              <a:t>    - update content in file /home/chef/</a:t>
            </a:r>
            <a:r>
              <a:rPr lang="en-US" dirty="0" err="1"/>
              <a:t>httpd</a:t>
            </a:r>
            <a:r>
              <a:rPr lang="en-US" dirty="0"/>
              <a:t>/</a:t>
            </a:r>
            <a:r>
              <a:rPr lang="en-US" dirty="0" err="1"/>
              <a:t>metadata.rb</a:t>
            </a:r>
            <a:r>
              <a:rPr lang="en-US" dirty="0"/>
              <a:t> from none to 53a150</a:t>
            </a:r>
          </a:p>
          <a:p>
            <a:r>
              <a:rPr lang="en-US" dirty="0"/>
              <a:t>    (diff output suppressed by </a:t>
            </a:r>
            <a:r>
              <a:rPr lang="en-US" dirty="0" err="1"/>
              <a:t>config</a:t>
            </a:r>
            <a:r>
              <a:rPr lang="en-US" dirty="0"/>
              <a:t>)</a:t>
            </a:r>
          </a:p>
          <a:p>
            <a:r>
              <a:rPr lang="en-US" dirty="0"/>
              <a:t>  * template[/home/chef/</a:t>
            </a:r>
            <a:r>
              <a:rPr lang="en-US" dirty="0" err="1"/>
              <a:t>httpd</a:t>
            </a:r>
            <a:r>
              <a:rPr lang="en-US" dirty="0"/>
              <a:t>/</a:t>
            </a:r>
            <a:r>
              <a:rPr lang="en-US" dirty="0" err="1"/>
              <a:t>README.md</a:t>
            </a:r>
            <a:r>
              <a:rPr lang="en-US" dirty="0"/>
              <a:t>] action </a:t>
            </a:r>
            <a:r>
              <a:rPr lang="en-US" dirty="0" err="1" smtClean="0"/>
              <a:t>create_if_missing</a:t>
            </a:r>
            <a:endParaRPr lang="en-US" dirty="0"/>
          </a:p>
        </p:txBody>
      </p:sp>
      <p:sp>
        <p:nvSpPr>
          <p:cNvPr id="3" name="Text Placeholder 2"/>
          <p:cNvSpPr>
            <a:spLocks noGrp="1"/>
          </p:cNvSpPr>
          <p:nvPr>
            <p:ph type="body" sz="quarter" idx="11"/>
          </p:nvPr>
        </p:nvSpPr>
        <p:spPr/>
        <p:txBody>
          <a:bodyPr/>
          <a:lstStyle/>
          <a:p>
            <a:r>
              <a:rPr lang="en-US" dirty="0" smtClean="0"/>
              <a:t>&gt; chef generate cookbook </a:t>
            </a:r>
            <a:r>
              <a:rPr lang="en-US" dirty="0" err="1" smtClean="0"/>
              <a:t>httpd</a:t>
            </a:r>
            <a:endParaRPr lang="en-US" dirty="0"/>
          </a:p>
        </p:txBody>
      </p:sp>
      <p:sp>
        <p:nvSpPr>
          <p:cNvPr id="5" name="Title 4"/>
          <p:cNvSpPr>
            <a:spLocks noGrp="1"/>
          </p:cNvSpPr>
          <p:nvPr>
            <p:ph type="title"/>
          </p:nvPr>
        </p:nvSpPr>
        <p:spPr/>
        <p:txBody>
          <a:bodyPr/>
          <a:lstStyle/>
          <a:p>
            <a:r>
              <a:rPr lang="en-US" dirty="0" smtClean="0"/>
              <a:t>Generate a Cookbook</a:t>
            </a:r>
            <a:endParaRPr lang="en-US" dirty="0"/>
          </a:p>
        </p:txBody>
      </p:sp>
    </p:spTree>
    <p:extLst>
      <p:ext uri="{BB962C8B-B14F-4D97-AF65-F5344CB8AC3E}">
        <p14:creationId xmlns:p14="http://schemas.microsoft.com/office/powerpoint/2010/main" val="812626111"/>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httpd</a:t>
            </a:r>
            <a:endParaRPr lang="de-DE" dirty="0"/>
          </a:p>
          <a:p>
            <a:r>
              <a:rPr lang="de-DE" dirty="0" smtClean="0"/>
              <a:t>└</a:t>
            </a:r>
            <a:r>
              <a:rPr lang="de-DE" dirty="0"/>
              <a:t>── </a:t>
            </a:r>
            <a:r>
              <a:rPr lang="de-DE" dirty="0" err="1"/>
              <a:t>test</a:t>
            </a:r>
            <a:endParaRPr lang="de-DE" dirty="0"/>
          </a:p>
          <a:p>
            <a:r>
              <a:rPr lang="de-DE" dirty="0"/>
              <a:t>    └── </a:t>
            </a:r>
            <a:r>
              <a:rPr lang="de-DE" dirty="0" err="1"/>
              <a:t>integration</a:t>
            </a:r>
            <a:endParaRPr lang="de-DE" dirty="0"/>
          </a:p>
          <a:p>
            <a:r>
              <a:rPr lang="de-DE" dirty="0"/>
              <a:t>        ├── </a:t>
            </a:r>
            <a:r>
              <a:rPr lang="de-DE" dirty="0" err="1"/>
              <a:t>default</a:t>
            </a:r>
            <a:endParaRPr lang="de-DE" dirty="0"/>
          </a:p>
          <a:p>
            <a:r>
              <a:rPr lang="de-DE" dirty="0"/>
              <a:t>        │   └── </a:t>
            </a:r>
            <a:r>
              <a:rPr lang="de-DE" dirty="0" err="1"/>
              <a:t>serverspec</a:t>
            </a:r>
            <a:endParaRPr lang="de-DE" dirty="0"/>
          </a:p>
          <a:p>
            <a:r>
              <a:rPr lang="de-DE" dirty="0"/>
              <a:t>        │       └── </a:t>
            </a:r>
            <a:r>
              <a:rPr lang="de-DE" dirty="0" err="1"/>
              <a:t>default_spec.rb</a:t>
            </a:r>
            <a:endParaRPr lang="de-DE" dirty="0"/>
          </a:p>
          <a:p>
            <a:r>
              <a:rPr lang="de-DE" dirty="0"/>
              <a:t>        └── </a:t>
            </a:r>
            <a:r>
              <a:rPr lang="de-DE" dirty="0" err="1"/>
              <a:t>helpers</a:t>
            </a:r>
            <a:endParaRPr lang="de-DE" dirty="0"/>
          </a:p>
          <a:p>
            <a:r>
              <a:rPr lang="de-DE" dirty="0"/>
              <a:t>            └── </a:t>
            </a:r>
            <a:r>
              <a:rPr lang="de-DE" dirty="0" err="1"/>
              <a:t>serverspec</a:t>
            </a:r>
            <a:endParaRPr lang="de-DE" dirty="0"/>
          </a:p>
          <a:p>
            <a:r>
              <a:rPr lang="de-DE" dirty="0"/>
              <a:t>                └── </a:t>
            </a:r>
            <a:r>
              <a:rPr lang="de-DE" dirty="0" err="1"/>
              <a:t>spec_helper.rb</a:t>
            </a:r>
            <a:endParaRPr lang="en-US" dirty="0"/>
          </a:p>
        </p:txBody>
      </p:sp>
      <p:sp>
        <p:nvSpPr>
          <p:cNvPr id="3" name="Text Placeholder 2"/>
          <p:cNvSpPr>
            <a:spLocks noGrp="1"/>
          </p:cNvSpPr>
          <p:nvPr>
            <p:ph type="body" sz="quarter" idx="11"/>
          </p:nvPr>
        </p:nvSpPr>
        <p:spPr/>
        <p:txBody>
          <a:bodyPr/>
          <a:lstStyle/>
          <a:p>
            <a:r>
              <a:rPr lang="en-US" dirty="0" smtClean="0"/>
              <a:t>&gt; tree </a:t>
            </a:r>
            <a:r>
              <a:rPr lang="en-US" dirty="0" err="1" smtClean="0"/>
              <a:t>httpd</a:t>
            </a:r>
            <a:endParaRPr lang="en-US" dirty="0"/>
          </a:p>
        </p:txBody>
      </p:sp>
      <p:sp>
        <p:nvSpPr>
          <p:cNvPr id="5" name="Title 4"/>
          <p:cNvSpPr>
            <a:spLocks noGrp="1"/>
          </p:cNvSpPr>
          <p:nvPr>
            <p:ph type="title"/>
          </p:nvPr>
        </p:nvSpPr>
        <p:spPr/>
        <p:txBody>
          <a:bodyPr>
            <a:normAutofit/>
          </a:bodyPr>
          <a:lstStyle/>
          <a:p>
            <a:r>
              <a:rPr lang="en-US" sz="5400" dirty="0" smtClean="0"/>
              <a:t>View the Tests in the Generated Cookbook</a:t>
            </a:r>
            <a:endParaRPr lang="en-US" sz="5400" dirty="0"/>
          </a:p>
        </p:txBody>
      </p:sp>
    </p:spTree>
    <p:extLst>
      <p:ext uri="{BB962C8B-B14F-4D97-AF65-F5344CB8AC3E}">
        <p14:creationId xmlns:p14="http://schemas.microsoft.com/office/powerpoint/2010/main" val="49032011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ServerSpec</a:t>
            </a:r>
            <a:endParaRPr lang="en-US" dirty="0"/>
          </a:p>
        </p:txBody>
      </p:sp>
      <p:sp>
        <p:nvSpPr>
          <p:cNvPr id="3" name="Subtitle 2"/>
          <p:cNvSpPr>
            <a:spLocks noGrp="1"/>
          </p:cNvSpPr>
          <p:nvPr>
            <p:ph type="subTitle" idx="1"/>
          </p:nvPr>
        </p:nvSpPr>
        <p:spPr>
          <a:xfrm>
            <a:off x="1671638" y="3271838"/>
            <a:ext cx="8800419" cy="3346421"/>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ServerSpec</a:t>
            </a:r>
            <a:r>
              <a:rPr lang="en-US" dirty="0" smtClean="0"/>
              <a:t> provides helpers and tools that allow you to express expectations about the state of infrastructure.</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err="1" smtClean="0">
                  <a:gradFill>
                    <a:gsLst>
                      <a:gs pos="0">
                        <a:srgbClr val="FFFFFF"/>
                      </a:gs>
                      <a:gs pos="100000">
                        <a:srgbClr val="FFFFFF"/>
                      </a:gs>
                    </a:gsLst>
                    <a:lin ang="5400000" scaled="0"/>
                  </a:gradFill>
                </a:rPr>
                <a:t>ServerSpec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551596901"/>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Auto-generated Spec File in Cookbook</a:t>
            </a:r>
            <a:endParaRPr lang="en-US" dirty="0"/>
          </a:p>
        </p:txBody>
      </p:sp>
      <p:sp>
        <p:nvSpPr>
          <p:cNvPr id="3" name="Content Placeholder 2"/>
          <p:cNvSpPr>
            <a:spLocks noGrp="1"/>
          </p:cNvSpPr>
          <p:nvPr>
            <p:ph sz="quarter" idx="10"/>
          </p:nvPr>
        </p:nvSpPr>
        <p:spPr/>
        <p:txBody>
          <a:bodyPr/>
          <a:lstStyle/>
          <a:p>
            <a:r>
              <a:rPr lang="en-US" b="1" dirty="0"/>
              <a:t>require '</a:t>
            </a:r>
            <a:r>
              <a:rPr lang="en-US" b="1" dirty="0" err="1"/>
              <a:t>spec_helper</a:t>
            </a:r>
            <a:r>
              <a:rPr lang="en-US" b="1" dirty="0"/>
              <a:t>'</a:t>
            </a:r>
          </a:p>
          <a:p>
            <a:endParaRPr lang="en-US" b="1" dirty="0"/>
          </a:p>
          <a:p>
            <a:r>
              <a:rPr lang="en-US" b="1" dirty="0"/>
              <a:t>describe '</a:t>
            </a:r>
            <a:r>
              <a:rPr lang="en-US" b="1" dirty="0" err="1"/>
              <a:t>httpd</a:t>
            </a:r>
            <a:r>
              <a:rPr lang="en-US" b="1" dirty="0"/>
              <a:t>::default' do</a:t>
            </a:r>
          </a:p>
          <a:p>
            <a:r>
              <a:rPr lang="en-US" b="1" dirty="0"/>
              <a:t>  # </a:t>
            </a:r>
            <a:r>
              <a:rPr lang="en-US" b="1" dirty="0" err="1"/>
              <a:t>Serverspec</a:t>
            </a:r>
            <a:r>
              <a:rPr lang="en-US" b="1" dirty="0"/>
              <a:t> examples can be found at</a:t>
            </a:r>
          </a:p>
          <a:p>
            <a:r>
              <a:rPr lang="en-US" b="1" dirty="0"/>
              <a:t>  # http://</a:t>
            </a:r>
            <a:r>
              <a:rPr lang="en-US" b="1" dirty="0" err="1"/>
              <a:t>serverspec.org</a:t>
            </a:r>
            <a:r>
              <a:rPr lang="en-US" b="1" dirty="0"/>
              <a:t>/</a:t>
            </a:r>
            <a:r>
              <a:rPr lang="en-US" b="1" dirty="0" err="1"/>
              <a:t>resource_types.html</a:t>
            </a:r>
            <a:endParaRPr lang="en-US" b="1" dirty="0"/>
          </a:p>
          <a:p>
            <a:r>
              <a:rPr lang="en-US" b="1" dirty="0"/>
              <a:t>  it 'does something' do</a:t>
            </a:r>
          </a:p>
          <a:p>
            <a:r>
              <a:rPr lang="en-US" b="1" dirty="0"/>
              <a:t>    skip 'Replace this with meaningful tests'</a:t>
            </a:r>
          </a:p>
          <a:p>
            <a:r>
              <a:rPr lang="en-US" b="1" dirty="0"/>
              <a:t>  end</a:t>
            </a:r>
          </a:p>
          <a:p>
            <a:r>
              <a:rPr lang="en-US" b="1" dirty="0"/>
              <a:t>end</a:t>
            </a:r>
          </a:p>
          <a:p>
            <a:endParaRPr lang="en-US" b="1" dirty="0"/>
          </a:p>
        </p:txBody>
      </p:sp>
      <p:sp>
        <p:nvSpPr>
          <p:cNvPr id="7" name="Text Placeholder 6"/>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96063662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Test Kitchen will look for tests to run under this directory. It allows you to put unit or other tests in test/unit, spec, acceptance, or wherever without mixing them up. This is configurable, if desired.</a:t>
            </a:r>
          </a:p>
          <a:p>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4344897" y="3407918"/>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720835277"/>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This corresponds exactly to the Suite name we set up in the </a:t>
            </a:r>
            <a:r>
              <a:rPr lang="en-US" dirty="0">
                <a:cs typeface="Courier New" panose="02070309020205020404" pitchFamily="49" charset="0"/>
              </a:rPr>
              <a:t>.</a:t>
            </a:r>
            <a:r>
              <a:rPr lang="en-US" dirty="0" err="1">
                <a:cs typeface="Courier New" panose="02070309020205020404" pitchFamily="49" charset="0"/>
              </a:rPr>
              <a:t>kitchen.yml</a:t>
            </a:r>
            <a:r>
              <a:rPr lang="en-US" dirty="0"/>
              <a:t> file. If we had a suite called "server-only", then you would put tests for the server only suite </a:t>
            </a:r>
            <a:r>
              <a:rPr lang="en-US" dirty="0" smtClean="0"/>
              <a:t>under.</a:t>
            </a:r>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6821714" y="3407918"/>
            <a:ext cx="147320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04471915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endParaRPr lang="en-US" sz="2800" dirty="0" smtClean="0"/>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endParaRPr lang="en-US" sz="2800" i="1" dirty="0" smtClean="0">
              <a:solidFill>
                <a:schemeClr val="tx1">
                  <a:lumMod val="60000"/>
                  <a:lumOff val="40000"/>
                </a:schemeClr>
              </a:solidFill>
            </a:endParaRPr>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This tells Test Kitchen (and Busser) which Busser runner plugin needs to be installed on the remote instance.</a:t>
            </a:r>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477520" y="3407918"/>
            <a:ext cx="2032436"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913678748"/>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smtClean="0"/>
              <a:t>All test files (or specs) are named after the recipe they test and end with the suffix "_</a:t>
            </a:r>
            <a:r>
              <a:rPr lang="en-US" dirty="0" err="1" smtClean="0"/>
              <a:t>spec.rb</a:t>
            </a:r>
            <a:r>
              <a:rPr lang="en-US" dirty="0" smtClean="0"/>
              <a:t>". A spec missing that will not be found when executing </a:t>
            </a:r>
            <a:r>
              <a:rPr lang="en-US" dirty="0" smtClean="0">
                <a:latin typeface="Courier New" panose="02070309020205020404" pitchFamily="49" charset="0"/>
                <a:cs typeface="Courier New" panose="02070309020205020404" pitchFamily="49" charset="0"/>
              </a:rPr>
              <a:t>kitchen verify</a:t>
            </a:r>
            <a:r>
              <a:rPr lang="en-US" dirty="0" smtClean="0"/>
              <a:t>.</a:t>
            </a:r>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0696063" y="3407918"/>
            <a:ext cx="312486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56444960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smtClean="0"/>
              <a:t>end</a:t>
            </a:r>
            <a:endParaRPr lang="en-US" b="1" dirty="0"/>
          </a:p>
        </p:txBody>
      </p:sp>
      <p:sp>
        <p:nvSpPr>
          <p:cNvPr id="4" name="Content Placeholder 3"/>
          <p:cNvSpPr>
            <a:spLocks noGrp="1"/>
          </p:cNvSpPr>
          <p:nvPr>
            <p:ph sz="quarter" idx="12"/>
          </p:nvPr>
        </p:nvSpPr>
        <p:spPr/>
        <p:txBody>
          <a:bodyPr/>
          <a:lstStyle/>
          <a:p>
            <a:endParaRPr lang="en-US" dirty="0"/>
          </a:p>
        </p:txBody>
      </p:sp>
      <p:sp>
        <p:nvSpPr>
          <p:cNvPr id="7" name="Content Placeholder 3"/>
          <p:cNvSpPr txBox="1">
            <a:spLocks/>
          </p:cNvSpPr>
          <p:nvPr/>
        </p:nvSpPr>
        <p:spPr bwMode="white">
          <a:xfrm>
            <a:off x="12296648" y="2305148"/>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example groups</a:t>
            </a:r>
          </a:p>
        </p:txBody>
      </p:sp>
      <p:sp>
        <p:nvSpPr>
          <p:cNvPr id="11" name="Right Bracket 10"/>
          <p:cNvSpPr/>
          <p:nvPr/>
        </p:nvSpPr>
        <p:spPr>
          <a:xfrm>
            <a:off x="10800249" y="1378290"/>
            <a:ext cx="1120226" cy="2446377"/>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Connector 12"/>
          <p:cNvCxnSpPr>
            <a:stCxn id="11" idx="2"/>
            <a:endCxn id="7" idx="1"/>
          </p:cNvCxnSpPr>
          <p:nvPr/>
        </p:nvCxnSpPr>
        <p:spPr>
          <a:xfrm flipV="1">
            <a:off x="11920475" y="2599494"/>
            <a:ext cx="376173" cy="198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4" name="Right Bracket 13"/>
          <p:cNvSpPr/>
          <p:nvPr/>
        </p:nvSpPr>
        <p:spPr>
          <a:xfrm>
            <a:off x="10800248" y="2000987"/>
            <a:ext cx="636313" cy="1197012"/>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92420714"/>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 </a:t>
            </a:r>
            <a:r>
              <a:rPr lang="en-US" dirty="0" err="1" smtClean="0"/>
              <a:t>ServerSpec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a:t>end</a:t>
            </a:r>
          </a:p>
          <a:p>
            <a:endParaRPr lang="en-US" dirty="0"/>
          </a:p>
        </p:txBody>
      </p:sp>
      <p:sp>
        <p:nvSpPr>
          <p:cNvPr id="4" name="Content Placeholder 3"/>
          <p:cNvSpPr>
            <a:spLocks noGrp="1"/>
          </p:cNvSpPr>
          <p:nvPr>
            <p:ph sz="quarter" idx="12"/>
          </p:nvPr>
        </p:nvSpPr>
        <p:spPr/>
        <p:txBody>
          <a:bodyPr anchor="b"/>
          <a:lstStyle/>
          <a:p>
            <a:pPr algn="ctr"/>
            <a:r>
              <a:rPr lang="en-US" dirty="0" smtClean="0">
                <a:solidFill>
                  <a:schemeClr val="accent1"/>
                </a:solidFill>
              </a:rPr>
              <a:t>http</a:t>
            </a:r>
            <a:r>
              <a:rPr lang="en-US" dirty="0">
                <a:solidFill>
                  <a:schemeClr val="accent1"/>
                </a:solidFill>
              </a:rPr>
              <a:t>://</a:t>
            </a:r>
            <a:r>
              <a:rPr lang="en-US" dirty="0" err="1">
                <a:solidFill>
                  <a:schemeClr val="accent1"/>
                </a:solidFill>
              </a:rPr>
              <a:t>serverspec.org</a:t>
            </a:r>
            <a:r>
              <a:rPr lang="en-US" dirty="0">
                <a:solidFill>
                  <a:schemeClr val="accent1"/>
                </a:solidFill>
              </a:rPr>
              <a:t>/</a:t>
            </a:r>
            <a:r>
              <a:rPr lang="en-US" dirty="0" err="1">
                <a:solidFill>
                  <a:schemeClr val="accent1"/>
                </a:solidFill>
              </a:rPr>
              <a:t>resource_types.html</a:t>
            </a:r>
            <a:endParaRPr lang="en-US" dirty="0">
              <a:solidFill>
                <a:schemeClr val="accent1"/>
              </a:solidFill>
            </a:endParaRPr>
          </a:p>
        </p:txBody>
      </p:sp>
      <p:sp>
        <p:nvSpPr>
          <p:cNvPr id="7" name="Content Placeholder 3"/>
          <p:cNvSpPr txBox="1">
            <a:spLocks/>
          </p:cNvSpPr>
          <p:nvPr/>
        </p:nvSpPr>
        <p:spPr bwMode="white">
          <a:xfrm>
            <a:off x="11585417" y="225324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ServerSpec</a:t>
            </a:r>
            <a:r>
              <a:rPr lang="en-US" dirty="0" smtClean="0">
                <a:solidFill>
                  <a:schemeClr val="bg1"/>
                </a:solidFill>
              </a:rPr>
              <a:t> resource</a:t>
            </a:r>
          </a:p>
        </p:txBody>
      </p:sp>
      <p:sp>
        <p:nvSpPr>
          <p:cNvPr id="8" name="Content Placeholder 3"/>
          <p:cNvSpPr txBox="1">
            <a:spLocks/>
          </p:cNvSpPr>
          <p:nvPr/>
        </p:nvSpPr>
        <p:spPr bwMode="white">
          <a:xfrm>
            <a:off x="9868614" y="1132377"/>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cookbook name::suite name</a:t>
            </a:r>
          </a:p>
        </p:txBody>
      </p:sp>
      <p:sp>
        <p:nvSpPr>
          <p:cNvPr id="9" name="Content Placeholder 3"/>
          <p:cNvSpPr txBox="1">
            <a:spLocks/>
          </p:cNvSpPr>
          <p:nvPr/>
        </p:nvSpPr>
        <p:spPr bwMode="white">
          <a:xfrm>
            <a:off x="11585417" y="3290295"/>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attribute of resource</a:t>
            </a:r>
          </a:p>
        </p:txBody>
      </p:sp>
      <p:sp>
        <p:nvSpPr>
          <p:cNvPr id="10" name="Content Placeholder 3"/>
          <p:cNvSpPr txBox="1">
            <a:spLocks/>
          </p:cNvSpPr>
          <p:nvPr/>
        </p:nvSpPr>
        <p:spPr bwMode="white">
          <a:xfrm>
            <a:off x="9868614" y="4935798"/>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expectation</a:t>
            </a:r>
          </a:p>
        </p:txBody>
      </p:sp>
      <p:cxnSp>
        <p:nvCxnSpPr>
          <p:cNvPr id="13" name="Straight Connector 12"/>
          <p:cNvCxnSpPr>
            <a:endCxn id="8" idx="1"/>
          </p:cNvCxnSpPr>
          <p:nvPr/>
        </p:nvCxnSpPr>
        <p:spPr>
          <a:xfrm flipV="1">
            <a:off x="5951350" y="1426198"/>
            <a:ext cx="3917264" cy="394194"/>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endCxn id="7" idx="1"/>
          </p:cNvCxnSpPr>
          <p:nvPr/>
        </p:nvCxnSpPr>
        <p:spPr>
          <a:xfrm>
            <a:off x="9717438" y="2355743"/>
            <a:ext cx="1867979" cy="19185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712204" y="1820392"/>
            <a:ext cx="3239146"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973092" y="2329253"/>
            <a:ext cx="6744346" cy="2649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a:endCxn id="9" idx="1"/>
          </p:cNvCxnSpPr>
          <p:nvPr/>
        </p:nvCxnSpPr>
        <p:spPr>
          <a:xfrm>
            <a:off x="3146156" y="2862935"/>
            <a:ext cx="8439261" cy="721706"/>
          </a:xfrm>
          <a:prstGeom prst="line">
            <a:avLst/>
          </a:prstGeom>
          <a:ln w="381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1461097" y="2841940"/>
            <a:ext cx="2502214"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a:endCxn id="10" idx="1"/>
          </p:cNvCxnSpPr>
          <p:nvPr/>
        </p:nvCxnSpPr>
        <p:spPr>
          <a:xfrm>
            <a:off x="7626065" y="2830517"/>
            <a:ext cx="2242549" cy="2399627"/>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4726983" y="2830517"/>
            <a:ext cx="5924444" cy="3241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92795429"/>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Default Test</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t>
            </a:r>
            <a:r>
              <a:rPr lang="en-US" dirty="0" err="1"/>
              <a:t>httpd</a:t>
            </a:r>
            <a:r>
              <a:rPr lang="en-US" dirty="0"/>
              <a:t>::default' do</a:t>
            </a:r>
          </a:p>
          <a:p>
            <a:r>
              <a:rPr lang="en-US" dirty="0"/>
              <a:t> </a:t>
            </a:r>
            <a:r>
              <a:rPr lang="en-US" dirty="0" smtClean="0"/>
              <a:t> # </a:t>
            </a:r>
            <a:r>
              <a:rPr lang="en-US" dirty="0" err="1"/>
              <a:t>Serverspec</a:t>
            </a:r>
            <a:r>
              <a:rPr lang="en-US" dirty="0"/>
              <a:t> examples can be found at</a:t>
            </a:r>
          </a:p>
          <a:p>
            <a:r>
              <a:rPr lang="en-US" dirty="0"/>
              <a:t>  # http://</a:t>
            </a:r>
            <a:r>
              <a:rPr lang="en-US" dirty="0" err="1"/>
              <a:t>serverspec.org</a:t>
            </a:r>
            <a:r>
              <a:rPr lang="en-US" dirty="0"/>
              <a:t>/</a:t>
            </a:r>
            <a:r>
              <a:rPr lang="en-US" dirty="0" err="1"/>
              <a:t>resource_types.html</a:t>
            </a:r>
            <a:endParaRPr lang="en-US" dirty="0"/>
          </a:p>
          <a:p>
            <a:r>
              <a:rPr lang="en-US" dirty="0"/>
              <a:t>  it 'does something' do</a:t>
            </a:r>
          </a:p>
          <a:p>
            <a:r>
              <a:rPr lang="en-US" dirty="0"/>
              <a:t>    skip 'Replace this with meaningful tests'</a:t>
            </a:r>
          </a:p>
          <a:p>
            <a:r>
              <a:rPr lang="en-US" dirty="0"/>
              <a:t>  </a:t>
            </a:r>
            <a:r>
              <a:rPr lang="en-US" dirty="0" smtClean="0"/>
              <a:t>end</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smtClean="0"/>
              <a:t>default_spec.rb</a:t>
            </a:r>
            <a:endParaRPr lang="en-US" dirty="0"/>
          </a:p>
        </p:txBody>
      </p:sp>
      <p:sp>
        <p:nvSpPr>
          <p:cNvPr id="5" name="Text Placeholder 4"/>
          <p:cNvSpPr>
            <a:spLocks noGrp="1"/>
          </p:cNvSpPr>
          <p:nvPr>
            <p:ph type="body" sz="quarter" idx="12"/>
          </p:nvPr>
        </p:nvSpPr>
        <p:spPr>
          <a:xfrm>
            <a:off x="1124446" y="3679407"/>
            <a:ext cx="14404273" cy="2760107"/>
          </a:xfrm>
        </p:spPr>
        <p:txBody>
          <a:bodyPr/>
          <a:lstStyle/>
          <a:p>
            <a:r>
              <a:rPr lang="en-US" dirty="0" smtClean="0"/>
              <a:t>-</a:t>
            </a:r>
            <a:endParaRPr lang="en-US" dirty="0"/>
          </a:p>
        </p:txBody>
      </p:sp>
    </p:spTree>
    <p:extLst>
      <p:ext uri="{BB962C8B-B14F-4D97-AF65-F5344CB8AC3E}">
        <p14:creationId xmlns:p14="http://schemas.microsoft.com/office/powerpoint/2010/main" val="940467037"/>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Test to Validate a Working Website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t>
            </a:r>
            <a:r>
              <a:rPr lang="en-US" dirty="0" err="1"/>
              <a:t>httpd</a:t>
            </a:r>
            <a:r>
              <a:rPr lang="en-US" dirty="0"/>
              <a:t>::default' do</a:t>
            </a:r>
          </a:p>
          <a:p>
            <a:r>
              <a:rPr lang="en-US" dirty="0"/>
              <a:t>  describe command(</a:t>
            </a:r>
            <a:r>
              <a:rPr lang="en-US" dirty="0" smtClean="0"/>
              <a:t>'curl http</a:t>
            </a:r>
            <a:r>
              <a:rPr lang="en-US" dirty="0"/>
              <a:t>://</a:t>
            </a:r>
            <a:r>
              <a:rPr lang="en-US" dirty="0" err="1"/>
              <a:t>localhost</a:t>
            </a:r>
            <a:r>
              <a:rPr lang="en-US" dirty="0"/>
              <a:t>') do</a:t>
            </a:r>
          </a:p>
          <a:p>
            <a:r>
              <a:rPr lang="en-US" dirty="0"/>
              <a:t>    its(:</a:t>
            </a:r>
            <a:r>
              <a:rPr lang="en-US" dirty="0" err="1"/>
              <a:t>stdout</a:t>
            </a:r>
            <a:r>
              <a:rPr lang="en-US" dirty="0"/>
              <a:t>) { should match</a:t>
            </a:r>
            <a:r>
              <a:rPr lang="en-US" dirty="0" smtClean="0"/>
              <a:t>(/Welcome Home/) </a:t>
            </a:r>
            <a:r>
              <a:rPr lang="en-US" dirty="0"/>
              <a:t>}</a:t>
            </a:r>
          </a:p>
          <a:p>
            <a:r>
              <a:rPr lang="en-US" dirty="0"/>
              <a:t>  end</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smtClean="0"/>
              <a:t>default_spec.rb</a:t>
            </a:r>
            <a:endParaRPr lang="en-US" dirty="0"/>
          </a:p>
        </p:txBody>
      </p:sp>
      <p:sp>
        <p:nvSpPr>
          <p:cNvPr id="6" name="Text Placeholder 5"/>
          <p:cNvSpPr>
            <a:spLocks noGrp="1"/>
          </p:cNvSpPr>
          <p:nvPr>
            <p:ph type="body" sz="quarter" idx="13"/>
          </p:nvPr>
        </p:nvSpPr>
        <p:spPr>
          <a:xfrm>
            <a:off x="1135042" y="3676540"/>
            <a:ext cx="14404273" cy="1738000"/>
          </a:xfrm>
        </p:spPr>
        <p:txBody>
          <a:bodyPr/>
          <a:lstStyle/>
          <a:p>
            <a:r>
              <a:rPr lang="en-US" dirty="0" smtClean="0"/>
              <a:t>+</a:t>
            </a:r>
            <a:endParaRPr lang="en-US" dirty="0"/>
          </a:p>
        </p:txBody>
      </p:sp>
    </p:spTree>
    <p:extLst>
      <p:ext uri="{BB962C8B-B14F-4D97-AF65-F5344CB8AC3E}">
        <p14:creationId xmlns:p14="http://schemas.microsoft.com/office/powerpoint/2010/main" val="1865169622"/>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Kitchen Create</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smtClean="0">
                <a:solidFill>
                  <a:schemeClr val="bg1"/>
                </a:solidFill>
                <a:latin typeface="Courier New" panose="02070309020205020404" pitchFamily="49" charset="0"/>
                <a:cs typeface="Courier New" panose="02070309020205020404" pitchFamily="49" charset="0"/>
              </a:rPr>
              <a:t>$ kitchen create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smtClean="0">
                <a:solidFill>
                  <a:schemeClr val="bg1"/>
                </a:solidFill>
                <a:latin typeface="Courier New" panose="02070309020205020404" pitchFamily="49" charset="0"/>
                <a:cs typeface="Courier New" panose="02070309020205020404" pitchFamily="49" charset="0"/>
              </a:rPr>
              <a:t>]</a:t>
            </a:r>
            <a:endParaRPr lang="en-US" b="1" dirty="0">
              <a:solidFill>
                <a:schemeClr val="bg1"/>
              </a:solidFill>
              <a:latin typeface="Courier New" panose="02070309020205020404" pitchFamily="49" charset="0"/>
              <a:cs typeface="Courier New" panose="02070309020205020404" pitchFamily="49" charset="0"/>
            </a:endParaRP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b="1"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smtClean="0">
                <a:latin typeface="Courier New" panose="02070309020205020404" pitchFamily="49" charset="0"/>
                <a:cs typeface="Courier New" panose="02070309020205020404" pitchFamily="49" charset="0"/>
              </a:rPr>
              <a:t>Create </a:t>
            </a:r>
            <a:r>
              <a:rPr lang="en-US" b="1" dirty="0">
                <a:latin typeface="Courier New" panose="02070309020205020404" pitchFamily="49" charset="0"/>
                <a:cs typeface="Courier New" panose="02070309020205020404" pitchFamily="49" charset="0"/>
              </a:rPr>
              <a:t>one or more instances.</a:t>
            </a:r>
          </a:p>
        </p:txBody>
      </p:sp>
    </p:spTree>
    <p:extLst>
      <p:ext uri="{BB962C8B-B14F-4D97-AF65-F5344CB8AC3E}">
        <p14:creationId xmlns:p14="http://schemas.microsoft.com/office/powerpoint/2010/main" val="1436460836"/>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converge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the instance (if necessary) and then apply</a:t>
            </a:r>
          </a:p>
          <a:p>
            <a:r>
              <a:rPr lang="en-US" b="1" dirty="0">
                <a:latin typeface="Courier New" panose="02070309020205020404" pitchFamily="49" charset="0"/>
                <a:cs typeface="Courier New" panose="02070309020205020404" pitchFamily="49" charset="0"/>
              </a:rPr>
              <a:t>the run list to one or more instances.</a:t>
            </a:r>
          </a:p>
        </p:txBody>
      </p:sp>
      <p:sp>
        <p:nvSpPr>
          <p:cNvPr id="9" name="Rounded Rectangle 8"/>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4" name="Right Arrow 13"/>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139915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sp>
        <p:nvSpPr>
          <p:cNvPr id="3" name="Subtitle 2"/>
          <p:cNvSpPr>
            <a:spLocks noGrp="1"/>
          </p:cNvSpPr>
          <p:nvPr>
            <p:ph type="subTitle" idx="1"/>
          </p:nvPr>
        </p:nvSpPr>
        <p:spPr>
          <a:xfrm>
            <a:off x="1671638" y="3271839"/>
            <a:ext cx="12319000" cy="982526"/>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verify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converge, and verify one or more </a:t>
            </a:r>
          </a:p>
          <a:p>
            <a:r>
              <a:rPr lang="en-US" b="1" dirty="0">
                <a:latin typeface="Courier New" panose="02070309020205020404" pitchFamily="49" charset="0"/>
                <a:cs typeface="Courier New" panose="02070309020205020404" pitchFamily="49" charset="0"/>
              </a:rPr>
              <a:t>instances.</a:t>
            </a:r>
          </a:p>
        </p:txBody>
      </p:sp>
      <p:sp>
        <p:nvSpPr>
          <p:cNvPr id="7" name="Rounded Rectangle 6"/>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7081537"/>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7066751"/>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Oval 1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632579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Creating &lt;default-centos-67&gt;...</a:t>
            </a:r>
          </a:p>
          <a:p>
            <a:r>
              <a:rPr lang="en-US" dirty="0"/>
              <a:t>       Sending build context to </a:t>
            </a:r>
            <a:r>
              <a:rPr lang="en-US" dirty="0" err="1"/>
              <a:t>Docker</a:t>
            </a:r>
            <a:r>
              <a:rPr lang="en-US" dirty="0"/>
              <a:t> daemon 26.11 </a:t>
            </a:r>
            <a:r>
              <a:rPr lang="en-US" dirty="0" err="1"/>
              <a:t>kB</a:t>
            </a:r>
            <a:endParaRPr lang="en-US" dirty="0"/>
          </a:p>
          <a:p>
            <a:r>
              <a:rPr lang="en-US" dirty="0"/>
              <a:t>       Sending build context to </a:t>
            </a:r>
            <a:r>
              <a:rPr lang="en-US" dirty="0" err="1"/>
              <a:t>Docker</a:t>
            </a:r>
            <a:r>
              <a:rPr lang="en-US" dirty="0"/>
              <a:t> daemon</a:t>
            </a:r>
          </a:p>
          <a:p>
            <a:r>
              <a:rPr lang="en-US" dirty="0"/>
              <a:t>       Step 0 : FROM centos:centos6</a:t>
            </a:r>
          </a:p>
          <a:p>
            <a:r>
              <a:rPr lang="en-US" dirty="0"/>
              <a:t>       centos6: Pulling from centos</a:t>
            </a:r>
          </a:p>
          <a:p>
            <a:r>
              <a:rPr lang="en-US" dirty="0"/>
              <a:t>       47d44cb6f252: Pulling </a:t>
            </a:r>
            <a:r>
              <a:rPr lang="en-US" dirty="0" err="1"/>
              <a:t>fs</a:t>
            </a:r>
            <a:r>
              <a:rPr lang="en-US" dirty="0"/>
              <a:t> layer</a:t>
            </a:r>
          </a:p>
          <a:p>
            <a:r>
              <a:rPr lang="en-US" dirty="0" smtClean="0"/>
              <a:t>       ...</a:t>
            </a:r>
          </a:p>
          <a:p>
            <a:r>
              <a:rPr lang="en-US" dirty="0"/>
              <a:t> </a:t>
            </a:r>
            <a:r>
              <a:rPr lang="en-US" dirty="0" smtClean="0"/>
              <a:t>      Finished </a:t>
            </a:r>
            <a:r>
              <a:rPr lang="en-US" dirty="0"/>
              <a:t>creating &lt;default-centos-67&gt; (2m28.65s).</a:t>
            </a:r>
          </a:p>
          <a:p>
            <a:r>
              <a:rPr lang="en-US" dirty="0"/>
              <a:t>-----&gt; Kitchen is finished. (2m29.39s</a:t>
            </a:r>
            <a:r>
              <a:rPr lang="en-US" dirty="0" smtClean="0"/>
              <a:t>)</a:t>
            </a:r>
          </a:p>
        </p:txBody>
      </p:sp>
      <p:sp>
        <p:nvSpPr>
          <p:cNvPr id="3" name="Text Placeholder 2"/>
          <p:cNvSpPr>
            <a:spLocks noGrp="1"/>
          </p:cNvSpPr>
          <p:nvPr>
            <p:ph type="body" sz="quarter" idx="11"/>
          </p:nvPr>
        </p:nvSpPr>
        <p:spPr/>
        <p:txBody>
          <a:bodyPr/>
          <a:lstStyle/>
          <a:p>
            <a:r>
              <a:rPr lang="en-US" dirty="0" smtClean="0"/>
              <a:t>&gt; kitchen create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Create the Virtual Instance</a:t>
            </a:r>
            <a:endParaRPr lang="en-US" dirty="0"/>
          </a:p>
        </p:txBody>
      </p:sp>
      <p:sp>
        <p:nvSpPr>
          <p:cNvPr id="6" name="Rectangle 5"/>
          <p:cNvSpPr/>
          <p:nvPr/>
        </p:nvSpPr>
        <p:spPr bwMode="auto">
          <a:xfrm>
            <a:off x="1128943" y="7054397"/>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3981408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0356627" cy="2112679"/>
          </a:xfrm>
        </p:spPr>
        <p:txBody>
          <a:bodyPr/>
          <a:lstStyle/>
          <a:p>
            <a:r>
              <a:rPr lang="en-US" sz="2800" dirty="0" smtClean="0"/>
              <a:t>Great Looking</a:t>
            </a:r>
          </a:p>
          <a:p>
            <a:r>
              <a:rPr lang="en-US" sz="2800" dirty="0" smtClean="0"/>
              <a:t>Understand Chef Resources and Cookbooks</a:t>
            </a:r>
          </a:p>
          <a:p>
            <a:r>
              <a:rPr lang="en-US" sz="2800" dirty="0" smtClean="0"/>
              <a:t>Interested in Testing and know a little about Chef Testing Tools</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Converging &lt;default-centos-67&gt;...</a:t>
            </a:r>
          </a:p>
          <a:p>
            <a:r>
              <a:rPr lang="en-US" dirty="0"/>
              <a:t>$$$$$$ Running legacy converge for '</a:t>
            </a:r>
            <a:r>
              <a:rPr lang="en-US" dirty="0" err="1"/>
              <a:t>Docker</a:t>
            </a:r>
            <a:r>
              <a:rPr lang="en-US" dirty="0"/>
              <a:t>' Driver</a:t>
            </a:r>
          </a:p>
          <a:p>
            <a:r>
              <a:rPr lang="en-US" dirty="0" smtClean="0"/>
              <a:t>       ...</a:t>
            </a:r>
          </a:p>
          <a:p>
            <a:r>
              <a:rPr lang="en-US" dirty="0" smtClean="0"/>
              <a:t>-</a:t>
            </a:r>
            <a:r>
              <a:rPr lang="en-US" dirty="0"/>
              <a:t>----&gt; Installing Chef Omnibus (install only if missing</a:t>
            </a:r>
            <a:r>
              <a:rPr lang="en-US" dirty="0" smtClean="0"/>
              <a:t>)</a:t>
            </a:r>
          </a:p>
          <a:p>
            <a:r>
              <a:rPr lang="en-US" dirty="0" smtClean="0"/>
              <a:t>       Downloading </a:t>
            </a:r>
            <a:r>
              <a:rPr lang="en-US" dirty="0"/>
              <a:t>https://</a:t>
            </a:r>
            <a:r>
              <a:rPr lang="en-US" dirty="0" err="1"/>
              <a:t>www.chef.io</a:t>
            </a:r>
            <a:r>
              <a:rPr lang="en-US" dirty="0"/>
              <a:t>/chef/</a:t>
            </a:r>
            <a:r>
              <a:rPr lang="en-US" dirty="0" err="1"/>
              <a:t>install.sh</a:t>
            </a:r>
            <a:r>
              <a:rPr lang="en-US" dirty="0"/>
              <a:t> to </a:t>
            </a:r>
            <a:r>
              <a:rPr lang="en-US" dirty="0" smtClean="0"/>
              <a:t>file...</a:t>
            </a:r>
            <a:endParaRPr lang="en-US" dirty="0"/>
          </a:p>
          <a:p>
            <a:r>
              <a:rPr lang="en-US" dirty="0" smtClean="0"/>
              <a:t>       </a:t>
            </a:r>
            <a:r>
              <a:rPr lang="en-US" dirty="0"/>
              <a:t>resolving cookbooks for run list: ["</a:t>
            </a:r>
            <a:r>
              <a:rPr lang="en-US" dirty="0" err="1"/>
              <a:t>httpd</a:t>
            </a:r>
            <a:r>
              <a:rPr lang="en-US" dirty="0"/>
              <a:t>::default"</a:t>
            </a:r>
            <a:r>
              <a:rPr lang="en-US" dirty="0" smtClean="0"/>
              <a:t>] </a:t>
            </a:r>
          </a:p>
          <a:p>
            <a:r>
              <a:rPr lang="en-US" dirty="0" smtClean="0"/>
              <a:t>       ...     </a:t>
            </a:r>
          </a:p>
          <a:p>
            <a:r>
              <a:rPr lang="en-US" dirty="0" smtClean="0"/>
              <a:t>       Finished </a:t>
            </a:r>
            <a:r>
              <a:rPr lang="en-US" dirty="0"/>
              <a:t>converging &lt;default-centos-67&gt;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Converge the Virtual Instance</a:t>
            </a:r>
            <a:endParaRPr lang="en-US" dirty="0"/>
          </a:p>
        </p:txBody>
      </p:sp>
      <p:sp>
        <p:nvSpPr>
          <p:cNvPr id="6" name="Rectangle 5"/>
          <p:cNvSpPr/>
          <p:nvPr/>
        </p:nvSpPr>
        <p:spPr bwMode="auto">
          <a:xfrm>
            <a:off x="1128943" y="4402832"/>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Rectangle 7"/>
          <p:cNvSpPr/>
          <p:nvPr/>
        </p:nvSpPr>
        <p:spPr bwMode="auto">
          <a:xfrm>
            <a:off x="1125384" y="6538335"/>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06827911"/>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Setting up &lt;default-centos-67&gt;...</a:t>
            </a:r>
          </a:p>
          <a:p>
            <a:r>
              <a:rPr lang="en-US" dirty="0" smtClean="0"/>
              <a:t>-</a:t>
            </a:r>
            <a:r>
              <a:rPr lang="en-US" dirty="0"/>
              <a:t>----&gt; Installing Busser (busser)</a:t>
            </a:r>
          </a:p>
          <a:p>
            <a:r>
              <a:rPr lang="en-US" dirty="0" smtClean="0"/>
              <a:t>-</a:t>
            </a:r>
            <a:r>
              <a:rPr lang="en-US" dirty="0"/>
              <a:t>----&gt; Verifying &lt;default-centos-67&gt;...</a:t>
            </a:r>
          </a:p>
          <a:p>
            <a:r>
              <a:rPr lang="en-US" dirty="0" smtClean="0"/>
              <a:t>-</a:t>
            </a:r>
            <a:r>
              <a:rPr lang="en-US" dirty="0"/>
              <a:t>----&gt; Running </a:t>
            </a:r>
            <a:r>
              <a:rPr lang="en-US" dirty="0" err="1"/>
              <a:t>serverspec</a:t>
            </a:r>
            <a:r>
              <a:rPr lang="en-US" dirty="0"/>
              <a:t> test suite</a:t>
            </a:r>
          </a:p>
          <a:p>
            <a:r>
              <a:rPr lang="en-US" dirty="0"/>
              <a:t>-----&gt; Installing </a:t>
            </a:r>
            <a:r>
              <a:rPr lang="en-US" dirty="0" err="1"/>
              <a:t>Serverspec</a:t>
            </a:r>
            <a:r>
              <a:rPr lang="en-US" dirty="0"/>
              <a:t>..</a:t>
            </a:r>
          </a:p>
          <a:p>
            <a:r>
              <a:rPr lang="en-US" dirty="0" smtClean="0"/>
              <a:t>-</a:t>
            </a:r>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err="1"/>
              <a:t>tmp</a:t>
            </a:r>
            <a:r>
              <a:rPr lang="en-US" dirty="0"/>
              <a:t>/verifier/gems/gems/rspec-core-3.3.2/lib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4" name="Content Placeholder 3"/>
          <p:cNvSpPr>
            <a:spLocks noGrp="1"/>
          </p:cNvSpPr>
          <p:nvPr>
            <p:ph sz="quarter" idx="12"/>
          </p:nvPr>
        </p:nvSpPr>
        <p:spPr>
          <a:xfrm>
            <a:off x="1127883" y="3919257"/>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Execute the Tests Against the Virtual Instance</a:t>
            </a:r>
            <a:endParaRPr lang="en-US" dirty="0"/>
          </a:p>
        </p:txBody>
      </p:sp>
    </p:spTree>
    <p:extLst>
      <p:ext uri="{BB962C8B-B14F-4D97-AF65-F5344CB8AC3E}">
        <p14:creationId xmlns:p14="http://schemas.microsoft.com/office/powerpoint/2010/main" val="1680608364"/>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Failure Message</a:t>
            </a:r>
            <a:endParaRPr lang="en-US" dirty="0"/>
          </a:p>
        </p:txBody>
      </p:sp>
      <p:sp>
        <p:nvSpPr>
          <p:cNvPr id="3" name="Content Placeholder 2"/>
          <p:cNvSpPr>
            <a:spLocks noGrp="1"/>
          </p:cNvSpPr>
          <p:nvPr>
            <p:ph sz="quarter" idx="10"/>
          </p:nvPr>
        </p:nvSpPr>
        <p:spPr>
          <a:xfrm>
            <a:off x="609914" y="1348277"/>
            <a:ext cx="14934855" cy="6532350"/>
          </a:xfrm>
        </p:spPr>
        <p:txBody>
          <a:bodyPr>
            <a:noAutofit/>
          </a:bodyPr>
          <a:lstStyle/>
          <a:p>
            <a:r>
              <a:rPr lang="en-US" sz="2000" b="1" dirty="0">
                <a:solidFill>
                  <a:srgbClr val="FF0000"/>
                </a:solidFill>
              </a:rPr>
              <a:t>&gt;&gt;&gt;&gt;&gt;&gt; Verify failed on instance &lt;default-centos-67</a:t>
            </a:r>
            <a:r>
              <a:rPr lang="en-US" sz="2000" b="1" dirty="0" smtClean="0">
                <a:solidFill>
                  <a:srgbClr val="FF0000"/>
                </a:solidFill>
              </a:rPr>
              <a:t>&gt;.</a:t>
            </a:r>
          </a:p>
          <a:p>
            <a:r>
              <a:rPr lang="en-US" sz="2000" b="1" dirty="0" smtClean="0">
                <a:solidFill>
                  <a:srgbClr val="FF0000"/>
                </a:solidFill>
              </a:rPr>
              <a:t>&gt;&gt;&gt;&gt;&gt;&gt; </a:t>
            </a:r>
            <a:r>
              <a:rPr lang="en-US" sz="2000" b="1" dirty="0">
                <a:solidFill>
                  <a:srgbClr val="FF0000"/>
                </a:solidFill>
              </a:rPr>
              <a:t>Please see .kitchen/logs/default-centos-67.log for more </a:t>
            </a:r>
            <a:r>
              <a:rPr lang="en-US" sz="2000" b="1" dirty="0" smtClean="0">
                <a:solidFill>
                  <a:srgbClr val="FF0000"/>
                </a:solidFill>
              </a:rPr>
              <a:t>details</a:t>
            </a:r>
          </a:p>
          <a:p>
            <a:r>
              <a:rPr lang="en-US" sz="2000" b="1" dirty="0" smtClean="0">
                <a:solidFill>
                  <a:srgbClr val="FF0000"/>
                </a:solidFill>
              </a:rPr>
              <a:t>&gt;&gt;&gt;&gt;&gt;&gt; </a:t>
            </a:r>
            <a:r>
              <a:rPr lang="en-US" sz="2000" b="1" dirty="0">
                <a:solidFill>
                  <a:srgbClr val="FF0000"/>
                </a:solidFill>
              </a:rPr>
              <a:t>------Exception-</a:t>
            </a:r>
            <a:r>
              <a:rPr lang="en-US" sz="2000" b="1" dirty="0" smtClean="0">
                <a:solidFill>
                  <a:srgbClr val="FF0000"/>
                </a:solidFill>
              </a:rPr>
              <a:t>------</a:t>
            </a:r>
          </a:p>
          <a:p>
            <a:r>
              <a:rPr lang="en-US" sz="2000" b="1" dirty="0" smtClean="0">
                <a:solidFill>
                  <a:srgbClr val="FF0000"/>
                </a:solidFill>
              </a:rPr>
              <a:t>&gt;&gt;&gt;&gt;&gt;&gt; </a:t>
            </a:r>
            <a:r>
              <a:rPr lang="en-US" sz="2000" b="1" dirty="0">
                <a:solidFill>
                  <a:srgbClr val="FF0000"/>
                </a:solidFill>
              </a:rPr>
              <a:t>Class: Kitchen::</a:t>
            </a:r>
            <a:r>
              <a:rPr lang="en-US" sz="2000" b="1" dirty="0" err="1" smtClean="0">
                <a:solidFill>
                  <a:srgbClr val="FF0000"/>
                </a:solidFill>
              </a:rPr>
              <a:t>ActionFailed</a:t>
            </a:r>
            <a:endParaRPr lang="en-US" sz="2000" b="1" dirty="0" smtClean="0">
              <a:solidFill>
                <a:srgbClr val="FF0000"/>
              </a:solidFill>
            </a:endParaRPr>
          </a:p>
          <a:p>
            <a:r>
              <a:rPr lang="en-US" sz="2000" b="1" dirty="0" smtClean="0">
                <a:solidFill>
                  <a:srgbClr val="FF0000"/>
                </a:solidFill>
              </a:rPr>
              <a:t>&gt;&gt;&gt;&gt;&gt;&gt; </a:t>
            </a:r>
            <a:r>
              <a:rPr lang="en-US" sz="2000" b="1" dirty="0">
                <a:solidFill>
                  <a:srgbClr val="FF0000"/>
                </a:solidFill>
              </a:rPr>
              <a:t>Message: SSH exited (1) for command: [</a:t>
            </a:r>
            <a:r>
              <a:rPr lang="en-US" sz="2000" b="1" dirty="0" err="1">
                <a:solidFill>
                  <a:srgbClr val="FF0000"/>
                </a:solidFill>
              </a:rPr>
              <a:t>sh</a:t>
            </a:r>
            <a:r>
              <a:rPr lang="en-US" sz="2000" b="1" dirty="0">
                <a:solidFill>
                  <a:srgbClr val="FF0000"/>
                </a:solidFill>
              </a:rPr>
              <a:t> -c </a:t>
            </a:r>
            <a:r>
              <a:rPr lang="en-US" sz="2000" b="1" dirty="0" smtClean="0">
                <a:solidFill>
                  <a:srgbClr val="FF0000"/>
                </a:solidFill>
              </a:rPr>
              <a:t>'</a:t>
            </a:r>
          </a:p>
          <a:p>
            <a:endParaRPr lang="en-US" sz="2000" b="1" dirty="0">
              <a:solidFill>
                <a:srgbClr val="FF0000"/>
              </a:solidFill>
            </a:endParaRPr>
          </a:p>
          <a:p>
            <a:r>
              <a:rPr lang="en-US" sz="2000" b="1" dirty="0" smtClean="0">
                <a:solidFill>
                  <a:srgbClr val="FF0000"/>
                </a:solidFill>
              </a:rPr>
              <a:t>BUSSER_ROOT</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 export </a:t>
            </a:r>
            <a:r>
              <a:rPr lang="en-US" sz="2000" b="1" dirty="0" smtClean="0">
                <a:solidFill>
                  <a:srgbClr val="FF0000"/>
                </a:solidFill>
              </a:rPr>
              <a:t>BUSSER_ROOT</a:t>
            </a:r>
          </a:p>
          <a:p>
            <a:r>
              <a:rPr lang="en-US" sz="2000" b="1" dirty="0" smtClean="0">
                <a:solidFill>
                  <a:srgbClr val="FF0000"/>
                </a:solidFill>
              </a:rPr>
              <a:t>GEM_HOME</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/verifier/gems"; export </a:t>
            </a:r>
            <a:r>
              <a:rPr lang="en-US" sz="2000" b="1" dirty="0" smtClean="0">
                <a:solidFill>
                  <a:srgbClr val="FF0000"/>
                </a:solidFill>
              </a:rPr>
              <a:t>GEM_HOME</a:t>
            </a:r>
          </a:p>
          <a:p>
            <a:r>
              <a:rPr lang="en-US" sz="2000" b="1" dirty="0">
                <a:solidFill>
                  <a:srgbClr val="FF0000"/>
                </a:solidFill>
              </a:rPr>
              <a:t>GEM_PATH="/</a:t>
            </a:r>
            <a:r>
              <a:rPr lang="en-US" sz="2000" b="1" dirty="0" err="1">
                <a:solidFill>
                  <a:srgbClr val="FF0000"/>
                </a:solidFill>
              </a:rPr>
              <a:t>tmp</a:t>
            </a:r>
            <a:r>
              <a:rPr lang="en-US" sz="2000" b="1" dirty="0">
                <a:solidFill>
                  <a:srgbClr val="FF0000"/>
                </a:solidFill>
              </a:rPr>
              <a:t>/verifier/gems"; export </a:t>
            </a:r>
            <a:r>
              <a:rPr lang="en-US" sz="2000" b="1" dirty="0" smtClean="0">
                <a:solidFill>
                  <a:srgbClr val="FF0000"/>
                </a:solidFill>
              </a:rPr>
              <a:t>GEM_PATH</a:t>
            </a:r>
          </a:p>
          <a:p>
            <a:r>
              <a:rPr lang="en-US" sz="2000" b="1" dirty="0" smtClean="0">
                <a:solidFill>
                  <a:srgbClr val="FF0000"/>
                </a:solidFill>
              </a:rPr>
              <a:t>GEM_CACHE</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/verifier/gems/cache"; export </a:t>
            </a:r>
            <a:r>
              <a:rPr lang="en-US" sz="2000" b="1" dirty="0" smtClean="0">
                <a:solidFill>
                  <a:srgbClr val="FF0000"/>
                </a:solidFill>
              </a:rPr>
              <a:t>GEM_CACHE</a:t>
            </a:r>
          </a:p>
          <a:p>
            <a:endParaRPr lang="en-US" sz="2000" b="1" dirty="0" smtClean="0">
              <a:solidFill>
                <a:srgbClr val="FF0000"/>
              </a:solidFill>
            </a:endParaRPr>
          </a:p>
          <a:p>
            <a:r>
              <a:rPr lang="en-US" sz="2000" b="1" dirty="0" err="1" smtClean="0">
                <a:solidFill>
                  <a:srgbClr val="FF0000"/>
                </a:solidFill>
              </a:rPr>
              <a:t>sudo</a:t>
            </a:r>
            <a:r>
              <a:rPr lang="en-US" sz="2000" b="1" dirty="0" smtClean="0">
                <a:solidFill>
                  <a:srgbClr val="FF0000"/>
                </a:solidFill>
              </a:rPr>
              <a:t> </a:t>
            </a:r>
            <a:r>
              <a:rPr lang="en-US" sz="2000" b="1" dirty="0">
                <a:solidFill>
                  <a:srgbClr val="FF0000"/>
                </a:solidFill>
              </a:rPr>
              <a:t>-E /</a:t>
            </a:r>
            <a:r>
              <a:rPr lang="en-US" sz="2000" b="1" dirty="0" err="1">
                <a:solidFill>
                  <a:srgbClr val="FF0000"/>
                </a:solidFill>
              </a:rPr>
              <a:t>tmp</a:t>
            </a:r>
            <a:r>
              <a:rPr lang="en-US" sz="2000" b="1" dirty="0">
                <a:solidFill>
                  <a:srgbClr val="FF0000"/>
                </a:solidFill>
              </a:rPr>
              <a:t>/verifier/bin/busser </a:t>
            </a:r>
            <a:r>
              <a:rPr lang="en-US" sz="2000" b="1" dirty="0" smtClean="0">
                <a:solidFill>
                  <a:srgbClr val="FF0000"/>
                </a:solidFill>
              </a:rPr>
              <a:t>test</a:t>
            </a:r>
          </a:p>
          <a:p>
            <a:r>
              <a:rPr lang="en-US" sz="2000" b="1" dirty="0" smtClean="0">
                <a:solidFill>
                  <a:srgbClr val="FF0000"/>
                </a:solidFill>
              </a:rPr>
              <a:t>']</a:t>
            </a:r>
          </a:p>
          <a:p>
            <a:r>
              <a:rPr lang="en-US" sz="2000" b="1" dirty="0" smtClean="0">
                <a:solidFill>
                  <a:srgbClr val="FF0000"/>
                </a:solidFill>
              </a:rPr>
              <a:t>&gt;&gt;&gt;&gt;&gt;&gt; ----------------------</a:t>
            </a:r>
          </a:p>
          <a:p>
            <a:r>
              <a:rPr lang="en-US" sz="2000" b="1" dirty="0"/>
              <a:t>[chef@ip-172-31-14-170 </a:t>
            </a:r>
            <a:r>
              <a:rPr lang="en-US" sz="2000" b="1" dirty="0" err="1"/>
              <a:t>httpd</a:t>
            </a:r>
            <a:r>
              <a:rPr lang="en-US" sz="2000" b="1" dirty="0"/>
              <a:t>]$</a:t>
            </a:r>
            <a:endParaRPr lang="en-US" sz="2000" b="1" dirty="0" smtClean="0"/>
          </a:p>
        </p:txBody>
      </p:sp>
      <p:sp>
        <p:nvSpPr>
          <p:cNvPr id="5" name="Content Placeholder 3"/>
          <p:cNvSpPr txBox="1">
            <a:spLocks/>
          </p:cNvSpPr>
          <p:nvPr/>
        </p:nvSpPr>
        <p:spPr bwMode="white">
          <a:xfrm>
            <a:off x="11452484" y="3869482"/>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kitchen failure</a:t>
            </a:r>
          </a:p>
        </p:txBody>
      </p:sp>
      <p:sp>
        <p:nvSpPr>
          <p:cNvPr id="7" name="Content Placeholder 3"/>
          <p:cNvSpPr txBox="1">
            <a:spLocks/>
          </p:cNvSpPr>
          <p:nvPr/>
        </p:nvSpPr>
        <p:spPr bwMode="white">
          <a:xfrm>
            <a:off x="11452484" y="477884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command executed</a:t>
            </a:r>
            <a:endParaRPr lang="en-US" dirty="0" smtClean="0">
              <a:solidFill>
                <a:schemeClr val="bg1"/>
              </a:solidFill>
            </a:endParaRPr>
          </a:p>
        </p:txBody>
      </p:sp>
      <p:sp>
        <p:nvSpPr>
          <p:cNvPr id="9" name="Right Bracket 8"/>
          <p:cNvSpPr/>
          <p:nvPr/>
        </p:nvSpPr>
        <p:spPr>
          <a:xfrm>
            <a:off x="9863528" y="2932031"/>
            <a:ext cx="479685" cy="3693621"/>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2" name="Straight Connector 11"/>
          <p:cNvCxnSpPr/>
          <p:nvPr/>
        </p:nvCxnSpPr>
        <p:spPr>
          <a:xfrm>
            <a:off x="10343213" y="5073186"/>
            <a:ext cx="1109271"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8" name="Right Bracket 7"/>
          <p:cNvSpPr/>
          <p:nvPr/>
        </p:nvSpPr>
        <p:spPr>
          <a:xfrm>
            <a:off x="10553075" y="2232518"/>
            <a:ext cx="479685" cy="4692938"/>
          </a:xfrm>
          <a:prstGeom prst="rightBracket">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p:nvPr/>
        </p:nvCxnSpPr>
        <p:spPr>
          <a:xfrm>
            <a:off x="11032760" y="4163827"/>
            <a:ext cx="41972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6909173"/>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Kitchen Results</a:t>
            </a:r>
            <a:endParaRPr lang="en-US" dirty="0"/>
          </a:p>
        </p:txBody>
      </p:sp>
      <p:sp>
        <p:nvSpPr>
          <p:cNvPr id="3" name="Content Placeholder 2"/>
          <p:cNvSpPr>
            <a:spLocks noGrp="1"/>
          </p:cNvSpPr>
          <p:nvPr>
            <p:ph sz="quarter" idx="10"/>
          </p:nvPr>
        </p:nvSpPr>
        <p:spPr/>
        <p:txBody>
          <a:bodyPr/>
          <a:lstStyle/>
          <a:p>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err="1"/>
              <a:t>tmp</a:t>
            </a:r>
            <a:r>
              <a:rPr lang="en-US" dirty="0"/>
              <a:t>/.../rspec-core-3.3.2/lib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--color --format documentation --default-path /</a:t>
            </a:r>
            <a:r>
              <a:rPr lang="en-US" dirty="0" err="1"/>
              <a:t>tmp</a:t>
            </a:r>
            <a:r>
              <a:rPr lang="en-US" dirty="0"/>
              <a:t>/verifier/suites/</a:t>
            </a:r>
            <a:r>
              <a:rPr lang="en-US" dirty="0" err="1"/>
              <a:t>serverspec</a:t>
            </a:r>
            <a:endParaRPr lang="en-US" dirty="0"/>
          </a:p>
        </p:txBody>
      </p:sp>
      <p:sp>
        <p:nvSpPr>
          <p:cNvPr id="4" name="Content Placeholder 3"/>
          <p:cNvSpPr>
            <a:spLocks noGrp="1"/>
          </p:cNvSpPr>
          <p:nvPr>
            <p:ph sz="quarter" idx="12"/>
          </p:nvPr>
        </p:nvSpPr>
        <p:spPr/>
        <p:txBody>
          <a:bodyPr/>
          <a:lstStyle/>
          <a:p>
            <a:r>
              <a:rPr lang="en-US" dirty="0" err="1" smtClean="0"/>
              <a:t>ServerSpec</a:t>
            </a:r>
            <a:r>
              <a:rPr lang="en-US" dirty="0" smtClean="0"/>
              <a:t> is the default verifier for Test Kitchen. The Busser tool installs it, configures it, and the executes it for you on the test instance.</a:t>
            </a:r>
            <a:endParaRPr lang="en-US" dirty="0"/>
          </a:p>
        </p:txBody>
      </p:sp>
      <p:sp>
        <p:nvSpPr>
          <p:cNvPr id="5" name="Rectangle 4"/>
          <p:cNvSpPr/>
          <p:nvPr/>
        </p:nvSpPr>
        <p:spPr bwMode="auto">
          <a:xfrm>
            <a:off x="609599" y="1348277"/>
            <a:ext cx="14935169" cy="5404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78766221"/>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Kitchen Results</a:t>
            </a:r>
            <a:endParaRPr lang="en-US" dirty="0"/>
          </a:p>
        </p:txBody>
      </p:sp>
      <p:sp>
        <p:nvSpPr>
          <p:cNvPr id="3" name="Content Placeholder 2"/>
          <p:cNvSpPr>
            <a:spLocks noGrp="1"/>
          </p:cNvSpPr>
          <p:nvPr>
            <p:ph sz="quarter" idx="10"/>
          </p:nvPr>
        </p:nvSpPr>
        <p:spPr/>
        <p:txBody>
          <a:bodyPr/>
          <a:lstStyle/>
          <a:p>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smtClean="0"/>
              <a:t>:/</a:t>
            </a:r>
            <a:r>
              <a:rPr lang="en-US" dirty="0" err="1" smtClean="0"/>
              <a:t>tmp</a:t>
            </a:r>
            <a:r>
              <a:rPr lang="en-US" dirty="0" smtClean="0"/>
              <a:t>/.../</a:t>
            </a:r>
            <a:r>
              <a:rPr lang="en-US" dirty="0"/>
              <a:t>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--color --format documentation --default-path /</a:t>
            </a:r>
            <a:r>
              <a:rPr lang="en-US" dirty="0" err="1"/>
              <a:t>tmp</a:t>
            </a:r>
            <a:r>
              <a:rPr lang="en-US" dirty="0"/>
              <a:t>/verifier/suites/</a:t>
            </a:r>
            <a:r>
              <a:rPr lang="en-US" dirty="0" err="1"/>
              <a:t>serverspec</a:t>
            </a:r>
            <a:endParaRPr lang="en-US" dirty="0"/>
          </a:p>
        </p:txBody>
      </p:sp>
      <p:cxnSp>
        <p:nvCxnSpPr>
          <p:cNvPr id="7" name="Straight Connector 6"/>
          <p:cNvCxnSpPr/>
          <p:nvPr/>
        </p:nvCxnSpPr>
        <p:spPr>
          <a:xfrm>
            <a:off x="2248525" y="2323475"/>
            <a:ext cx="5666282" cy="0"/>
          </a:xfrm>
          <a:prstGeom prst="line">
            <a:avLst/>
          </a:prstGeom>
          <a:ln w="63500">
            <a:solidFill>
              <a:srgbClr val="C9352B"/>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8184630" y="2323475"/>
            <a:ext cx="6941716"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8793111" y="3208064"/>
            <a:ext cx="1031823"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10124884" y="3225891"/>
            <a:ext cx="1841291"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10975299" y="3661667"/>
            <a:ext cx="1434059"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12623665" y="3653874"/>
            <a:ext cx="1616990"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flipV="1">
            <a:off x="3685725" y="4029559"/>
            <a:ext cx="2986132" cy="11054"/>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722026" y="2745698"/>
            <a:ext cx="10374760"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a:endCxn id="40" idx="0"/>
          </p:cNvCxnSpPr>
          <p:nvPr/>
        </p:nvCxnSpPr>
        <p:spPr>
          <a:xfrm>
            <a:off x="11692328" y="3660099"/>
            <a:ext cx="1739832" cy="1366602"/>
          </a:xfrm>
          <a:prstGeom prst="straightConnector1">
            <a:avLst/>
          </a:prstGeom>
          <a:ln>
            <a:solidFill>
              <a:schemeClr val="accent4"/>
            </a:solidFill>
            <a:tailEnd type="non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a:endCxn id="40" idx="0"/>
          </p:cNvCxnSpPr>
          <p:nvPr/>
        </p:nvCxnSpPr>
        <p:spPr>
          <a:xfrm>
            <a:off x="13432160" y="3653874"/>
            <a:ext cx="0" cy="1372827"/>
          </a:xfrm>
          <a:prstGeom prst="straightConnector1">
            <a:avLst/>
          </a:prstGeom>
          <a:ln>
            <a:solidFill>
              <a:schemeClr val="accent4"/>
            </a:solidFill>
            <a:tailEnd type="none"/>
          </a:ln>
        </p:spPr>
        <p:style>
          <a:lnRef idx="3">
            <a:schemeClr val="accent1"/>
          </a:lnRef>
          <a:fillRef idx="0">
            <a:schemeClr val="accent1"/>
          </a:fillRef>
          <a:effectRef idx="2">
            <a:schemeClr val="accent1"/>
          </a:effectRef>
          <a:fontRef idx="minor">
            <a:schemeClr val="tx1"/>
          </a:fontRef>
        </p:style>
      </p:cxnSp>
      <p:cxnSp>
        <p:nvCxnSpPr>
          <p:cNvPr id="37" name="Straight Connector 36"/>
          <p:cNvCxnSpPr>
            <a:stCxn id="4" idx="0"/>
          </p:cNvCxnSpPr>
          <p:nvPr/>
        </p:nvCxnSpPr>
        <p:spPr>
          <a:xfrm flipV="1">
            <a:off x="2589588" y="2323476"/>
            <a:ext cx="2192274" cy="2676382"/>
          </a:xfrm>
          <a:prstGeom prst="line">
            <a:avLst/>
          </a:prstGeom>
          <a:ln>
            <a:solidFill>
              <a:srgbClr val="C9352B"/>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a:endCxn id="39" idx="0"/>
          </p:cNvCxnSpPr>
          <p:nvPr/>
        </p:nvCxnSpPr>
        <p:spPr>
          <a:xfrm>
            <a:off x="9309023" y="3222885"/>
            <a:ext cx="677476" cy="2446251"/>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7" name="Straight Connector 56"/>
          <p:cNvCxnSpPr>
            <a:endCxn id="38" idx="0"/>
          </p:cNvCxnSpPr>
          <p:nvPr/>
        </p:nvCxnSpPr>
        <p:spPr>
          <a:xfrm flipH="1">
            <a:off x="5993769" y="2745698"/>
            <a:ext cx="41480" cy="2914928"/>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Content Placeholder 3"/>
          <p:cNvSpPr>
            <a:spLocks noGrp="1"/>
          </p:cNvSpPr>
          <p:nvPr>
            <p:ph sz="quarter" idx="12"/>
          </p:nvPr>
        </p:nvSpPr>
        <p:spPr>
          <a:xfrm>
            <a:off x="609912" y="4999858"/>
            <a:ext cx="3959352" cy="588691"/>
          </a:xfrm>
          <a:solidFill>
            <a:srgbClr val="C9352B"/>
          </a:solidFill>
          <a:effectLst>
            <a:outerShdw blurRad="50800" dist="76200" dir="5400000" algn="t" rotWithShape="0">
              <a:prstClr val="black">
                <a:alpha val="40000"/>
              </a:prstClr>
            </a:outerShdw>
          </a:effectLst>
        </p:spPr>
        <p:txBody>
          <a:bodyPr anchor="ctr"/>
          <a:lstStyle/>
          <a:p>
            <a:pPr algn="ctr"/>
            <a:r>
              <a:rPr lang="en-US" dirty="0" smtClean="0">
                <a:solidFill>
                  <a:schemeClr val="bg1"/>
                </a:solidFill>
              </a:rPr>
              <a:t>ruby executable</a:t>
            </a:r>
          </a:p>
        </p:txBody>
      </p:sp>
      <p:sp>
        <p:nvSpPr>
          <p:cNvPr id="38" name="Content Placeholder 3"/>
          <p:cNvSpPr txBox="1">
            <a:spLocks/>
          </p:cNvSpPr>
          <p:nvPr/>
        </p:nvSpPr>
        <p:spPr bwMode="white">
          <a:xfrm>
            <a:off x="4014093" y="5660626"/>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include ruby libraries</a:t>
            </a:r>
          </a:p>
        </p:txBody>
      </p:sp>
      <p:sp>
        <p:nvSpPr>
          <p:cNvPr id="39" name="Content Placeholder 3"/>
          <p:cNvSpPr txBox="1">
            <a:spLocks/>
          </p:cNvSpPr>
          <p:nvPr/>
        </p:nvSpPr>
        <p:spPr bwMode="white">
          <a:xfrm>
            <a:off x="8006823" y="5669136"/>
            <a:ext cx="3959352" cy="58869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rspec</a:t>
            </a:r>
            <a:r>
              <a:rPr lang="en-US" dirty="0" smtClean="0">
                <a:solidFill>
                  <a:schemeClr val="bg1"/>
                </a:solidFill>
              </a:rPr>
              <a:t> executable</a:t>
            </a:r>
          </a:p>
        </p:txBody>
      </p:sp>
      <p:sp>
        <p:nvSpPr>
          <p:cNvPr id="40" name="Content Placeholder 3"/>
          <p:cNvSpPr txBox="1">
            <a:spLocks/>
          </p:cNvSpPr>
          <p:nvPr/>
        </p:nvSpPr>
        <p:spPr bwMode="white">
          <a:xfrm>
            <a:off x="11452484" y="502670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rspec</a:t>
            </a:r>
            <a:r>
              <a:rPr lang="en-US" dirty="0" smtClean="0">
                <a:solidFill>
                  <a:schemeClr val="bg1"/>
                </a:solidFill>
              </a:rPr>
              <a:t> parameters</a:t>
            </a:r>
          </a:p>
        </p:txBody>
      </p:sp>
      <p:cxnSp>
        <p:nvCxnSpPr>
          <p:cNvPr id="77" name="Straight Connector 76"/>
          <p:cNvCxnSpPr/>
          <p:nvPr/>
        </p:nvCxnSpPr>
        <p:spPr>
          <a:xfrm>
            <a:off x="722026" y="3208064"/>
            <a:ext cx="2930577"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0" name="Straight Connector 79"/>
          <p:cNvCxnSpPr/>
          <p:nvPr/>
        </p:nvCxnSpPr>
        <p:spPr>
          <a:xfrm>
            <a:off x="11452484" y="2745698"/>
            <a:ext cx="3053930"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626586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RSpec Results</a:t>
            </a:r>
            <a:endParaRPr lang="en-US" dirty="0"/>
          </a:p>
        </p:txBody>
      </p:sp>
      <p:sp>
        <p:nvSpPr>
          <p:cNvPr id="3" name="Content Placeholder 2"/>
          <p:cNvSpPr>
            <a:spLocks noGrp="1"/>
          </p:cNvSpPr>
          <p:nvPr>
            <p:ph sz="quarter" idx="10"/>
          </p:nvPr>
        </p:nvSpPr>
        <p:spPr/>
        <p:txBody>
          <a:bodyPr>
            <a:normAutofit/>
          </a:bodyPr>
          <a:lstStyle/>
          <a:p>
            <a:r>
              <a:rPr lang="en-US" dirty="0" err="1"/>
              <a:t>httpd</a:t>
            </a:r>
            <a:r>
              <a:rPr lang="en-US" dirty="0"/>
              <a:t>::default</a:t>
            </a:r>
          </a:p>
          <a:p>
            <a:r>
              <a:rPr lang="en-US" dirty="0"/>
              <a:t>  Command "curl http://</a:t>
            </a:r>
            <a:r>
              <a:rPr lang="en-US" dirty="0" err="1"/>
              <a:t>localhost</a:t>
            </a:r>
            <a:r>
              <a:rPr lang="en-US" dirty="0" smtClean="0"/>
              <a:t>"</a:t>
            </a:r>
          </a:p>
          <a:p>
            <a:r>
              <a:rPr lang="en-US" dirty="0" smtClean="0"/>
              <a:t>    </a:t>
            </a:r>
            <a:r>
              <a:rPr lang="en-US" dirty="0" err="1" smtClean="0"/>
              <a:t>stdout</a:t>
            </a:r>
            <a:endParaRPr lang="en-US" dirty="0" smtClean="0"/>
          </a:p>
          <a:p>
            <a:r>
              <a:rPr lang="en-US" dirty="0"/>
              <a:t> </a:t>
            </a:r>
            <a:r>
              <a:rPr lang="en-US" dirty="0" smtClean="0"/>
              <a:t>     </a:t>
            </a:r>
            <a:r>
              <a:rPr lang="en-US" dirty="0" smtClean="0">
                <a:solidFill>
                  <a:srgbClr val="FF0000"/>
                </a:solidFill>
              </a:rPr>
              <a:t>should match /Welcome Home/ (FAILED -1)</a:t>
            </a:r>
            <a:endParaRPr lang="en-US" dirty="0">
              <a:solidFill>
                <a:srgbClr val="FF0000"/>
              </a:solidFill>
            </a:endParaRPr>
          </a:p>
        </p:txBody>
      </p:sp>
      <p:sp>
        <p:nvSpPr>
          <p:cNvPr id="4" name="Content Placeholder 3"/>
          <p:cNvSpPr>
            <a:spLocks noGrp="1"/>
          </p:cNvSpPr>
          <p:nvPr>
            <p:ph sz="quarter" idx="12"/>
          </p:nvPr>
        </p:nvSpPr>
        <p:spPr/>
        <p:txBody>
          <a:bodyPr/>
          <a:lstStyle/>
          <a:p>
            <a:r>
              <a:rPr lang="en-US" dirty="0" smtClean="0"/>
              <a:t>RSpec displays a summary of the results in the 'documentation' format. This format allows us to read the example groups and see that:</a:t>
            </a:r>
          </a:p>
          <a:p>
            <a:endParaRPr lang="en-US" dirty="0" smtClean="0"/>
          </a:p>
          <a:p>
            <a:r>
              <a:rPr lang="en-US" dirty="0" smtClean="0"/>
              <a:t>When running the specified command the standard out failed to match the value 'Welcome Home' anywhere within the results.</a:t>
            </a:r>
            <a:endParaRPr lang="en-US" dirty="0"/>
          </a:p>
        </p:txBody>
      </p:sp>
      <p:sp>
        <p:nvSpPr>
          <p:cNvPr id="5" name="Content Placeholder 3"/>
          <p:cNvSpPr txBox="1">
            <a:spLocks/>
          </p:cNvSpPr>
          <p:nvPr/>
        </p:nvSpPr>
        <p:spPr bwMode="white">
          <a:xfrm>
            <a:off x="11401876" y="3996440"/>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Failure Number</a:t>
            </a:r>
            <a:endParaRPr lang="en-US" dirty="0" smtClean="0">
              <a:solidFill>
                <a:schemeClr val="bg1"/>
              </a:solidFill>
            </a:endParaRPr>
          </a:p>
        </p:txBody>
      </p:sp>
      <p:cxnSp>
        <p:nvCxnSpPr>
          <p:cNvPr id="6" name="Straight Connector 5"/>
          <p:cNvCxnSpPr/>
          <p:nvPr/>
        </p:nvCxnSpPr>
        <p:spPr>
          <a:xfrm>
            <a:off x="9546956" y="3423855"/>
            <a:ext cx="573437"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9794929" y="3423855"/>
            <a:ext cx="1606947" cy="853677"/>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826526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ontent Placeholder 3"/>
          <p:cNvSpPr>
            <a:spLocks noGrp="1"/>
          </p:cNvSpPr>
          <p:nvPr>
            <p:ph sz="quarter" idx="12"/>
          </p:nvPr>
        </p:nvSpPr>
        <p:spPr>
          <a:xfrm>
            <a:off x="609913" y="5750948"/>
            <a:ext cx="14934888" cy="2129679"/>
          </a:xfrm>
        </p:spPr>
        <p:txBody>
          <a:bodyPr/>
          <a:lstStyle/>
          <a:p>
            <a:endParaRPr lang="en-US" dirty="0"/>
          </a:p>
        </p:txBody>
      </p:sp>
      <p:sp>
        <p:nvSpPr>
          <p:cNvPr id="2" name="Title 1"/>
          <p:cNvSpPr>
            <a:spLocks noGrp="1"/>
          </p:cNvSpPr>
          <p:nvPr>
            <p:ph type="title"/>
          </p:nvPr>
        </p:nvSpPr>
        <p:spPr/>
        <p:txBody>
          <a:bodyPr/>
          <a:lstStyle/>
          <a:p>
            <a:r>
              <a:rPr lang="en-US" dirty="0" smtClean="0"/>
              <a:t>Examine Failure #1</a:t>
            </a:r>
            <a:endParaRPr lang="en-US" dirty="0"/>
          </a:p>
        </p:txBody>
      </p:sp>
      <p:sp>
        <p:nvSpPr>
          <p:cNvPr id="3" name="Content Placeholder 2"/>
          <p:cNvSpPr>
            <a:spLocks noGrp="1"/>
          </p:cNvSpPr>
          <p:nvPr>
            <p:ph sz="quarter" idx="10"/>
          </p:nvPr>
        </p:nvSpPr>
        <p:spPr>
          <a:xfrm>
            <a:off x="609914" y="1348276"/>
            <a:ext cx="14934855" cy="4186773"/>
          </a:xfrm>
        </p:spPr>
        <p:txBody>
          <a:bodyPr>
            <a:normAutofit fontScale="92500" lnSpcReduction="10000"/>
          </a:bodyPr>
          <a:lstStyle/>
          <a:p>
            <a:r>
              <a:rPr lang="en-US" dirty="0" smtClean="0"/>
              <a:t>1</a:t>
            </a:r>
            <a:r>
              <a:rPr lang="en-US" dirty="0"/>
              <a:t>) </a:t>
            </a:r>
            <a:r>
              <a:rPr lang="en-US" dirty="0" err="1"/>
              <a:t>httpd</a:t>
            </a:r>
            <a:r>
              <a:rPr lang="en-US" dirty="0"/>
              <a:t>::default Command "curl http://</a:t>
            </a:r>
            <a:r>
              <a:rPr lang="en-US" dirty="0" err="1"/>
              <a:t>localhost</a:t>
            </a:r>
            <a:r>
              <a:rPr lang="en-US" dirty="0"/>
              <a:t>" </a:t>
            </a:r>
            <a:r>
              <a:rPr lang="en-US" dirty="0" err="1"/>
              <a:t>stdout</a:t>
            </a:r>
            <a:r>
              <a:rPr lang="en-US" dirty="0"/>
              <a:t> should </a:t>
            </a:r>
            <a:r>
              <a:rPr lang="en-US" dirty="0" smtClean="0"/>
              <a:t>match ... </a:t>
            </a:r>
          </a:p>
          <a:p>
            <a:r>
              <a:rPr lang="en-US" dirty="0">
                <a:solidFill>
                  <a:srgbClr val="FF0000"/>
                </a:solidFill>
              </a:rPr>
              <a:t> </a:t>
            </a:r>
            <a:r>
              <a:rPr lang="en-US" dirty="0" smtClean="0">
                <a:solidFill>
                  <a:srgbClr val="FF0000"/>
                </a:solidFill>
              </a:rPr>
              <a:t>  Failure/Error: its(:</a:t>
            </a:r>
            <a:r>
              <a:rPr lang="en-US" dirty="0" err="1" smtClean="0">
                <a:solidFill>
                  <a:srgbClr val="FF0000"/>
                </a:solidFill>
              </a:rPr>
              <a:t>stdout</a:t>
            </a:r>
            <a:r>
              <a:rPr lang="en-US" dirty="0" smtClean="0">
                <a:solidFill>
                  <a:srgbClr val="FF0000"/>
                </a:solidFill>
              </a:rPr>
              <a:t>) { should match(/Welcome Home/) }</a:t>
            </a:r>
          </a:p>
          <a:p>
            <a:r>
              <a:rPr lang="en-US" dirty="0" smtClean="0">
                <a:solidFill>
                  <a:srgbClr val="FF0000"/>
                </a:solidFill>
              </a:rPr>
              <a:t>       expected </a:t>
            </a:r>
            <a:r>
              <a:rPr lang="en-US" dirty="0">
                <a:solidFill>
                  <a:srgbClr val="FF0000"/>
                </a:solidFill>
              </a:rPr>
              <a:t>"" to match </a:t>
            </a:r>
            <a:r>
              <a:rPr lang="en-US" dirty="0" smtClean="0">
                <a:solidFill>
                  <a:srgbClr val="FF0000"/>
                </a:solidFill>
              </a:rPr>
              <a:t>/Welcome Home/</a:t>
            </a:r>
            <a:endParaRPr lang="en-US" dirty="0">
              <a:solidFill>
                <a:srgbClr val="FF0000"/>
              </a:solidFill>
            </a:endParaRPr>
          </a:p>
          <a:p>
            <a:r>
              <a:rPr lang="en-US" dirty="0" smtClean="0">
                <a:solidFill>
                  <a:srgbClr val="FF0000"/>
                </a:solidFill>
              </a:rPr>
              <a:t>       Diff</a:t>
            </a:r>
            <a:r>
              <a:rPr lang="en-US" dirty="0">
                <a:solidFill>
                  <a:srgbClr val="FF0000"/>
                </a:solidFill>
              </a:rPr>
              <a:t>:</a:t>
            </a:r>
          </a:p>
          <a:p>
            <a:r>
              <a:rPr lang="en-US" dirty="0">
                <a:solidFill>
                  <a:srgbClr val="00B0F0"/>
                </a:solidFill>
              </a:rPr>
              <a:t> </a:t>
            </a:r>
            <a:r>
              <a:rPr lang="en-US" dirty="0" smtClean="0">
                <a:solidFill>
                  <a:srgbClr val="00B0F0"/>
                </a:solidFill>
              </a:rPr>
              <a:t>      @</a:t>
            </a:r>
            <a:r>
              <a:rPr lang="en-US" dirty="0">
                <a:solidFill>
                  <a:srgbClr val="00B0F0"/>
                </a:solidFill>
              </a:rPr>
              <a:t>@ -1,2 +1,2 @@</a:t>
            </a:r>
          </a:p>
          <a:p>
            <a:r>
              <a:rPr lang="en-US" dirty="0" smtClean="0">
                <a:solidFill>
                  <a:srgbClr val="FF0000"/>
                </a:solidFill>
              </a:rPr>
              <a:t>       -/Welcome Home/</a:t>
            </a:r>
            <a:endParaRPr lang="en-US" dirty="0">
              <a:solidFill>
                <a:srgbClr val="FF0000"/>
              </a:solidFill>
            </a:endParaRPr>
          </a:p>
          <a:p>
            <a:r>
              <a:rPr lang="en-US" dirty="0" smtClean="0">
                <a:solidFill>
                  <a:srgbClr val="808000"/>
                </a:solidFill>
              </a:rPr>
              <a:t>       +</a:t>
            </a:r>
            <a:r>
              <a:rPr lang="en-US" dirty="0">
                <a:solidFill>
                  <a:srgbClr val="808000"/>
                </a:solidFill>
              </a:rPr>
              <a:t>""</a:t>
            </a:r>
          </a:p>
          <a:p>
            <a:r>
              <a:rPr lang="en-US" dirty="0"/>
              <a:t> </a:t>
            </a:r>
            <a:r>
              <a:rPr lang="en-US" dirty="0" smtClean="0"/>
              <a:t>      </a:t>
            </a:r>
            <a:r>
              <a:rPr lang="en-US" dirty="0" smtClean="0">
                <a:solidFill>
                  <a:srgbClr val="FF0000"/>
                </a:solidFill>
              </a:rPr>
              <a:t>/</a:t>
            </a:r>
            <a:r>
              <a:rPr lang="en-US" dirty="0">
                <a:solidFill>
                  <a:srgbClr val="FF0000"/>
                </a:solidFill>
              </a:rPr>
              <a:t>bin/</a:t>
            </a:r>
            <a:r>
              <a:rPr lang="en-US" dirty="0" err="1">
                <a:solidFill>
                  <a:srgbClr val="FF0000"/>
                </a:solidFill>
              </a:rPr>
              <a:t>sh</a:t>
            </a:r>
            <a:r>
              <a:rPr lang="en-US" dirty="0">
                <a:solidFill>
                  <a:srgbClr val="FF0000"/>
                </a:solidFill>
              </a:rPr>
              <a:t> -c curl\ http://</a:t>
            </a:r>
            <a:r>
              <a:rPr lang="en-US" dirty="0" smtClean="0">
                <a:solidFill>
                  <a:srgbClr val="FF0000"/>
                </a:solidFill>
              </a:rPr>
              <a:t>localhost</a:t>
            </a:r>
          </a:p>
          <a:p>
            <a:r>
              <a:rPr lang="en-US" dirty="0" smtClean="0">
                <a:solidFill>
                  <a:srgbClr val="FF0000"/>
                </a:solidFill>
              </a:rPr>
              <a:t>  </a:t>
            </a:r>
            <a:r>
              <a:rPr lang="en-US" dirty="0"/>
              <a:t> # </a:t>
            </a:r>
            <a:r>
              <a:rPr lang="en-US" dirty="0" smtClean="0"/>
              <a:t>/.../</a:t>
            </a:r>
            <a:r>
              <a:rPr lang="en-US" dirty="0" err="1"/>
              <a:t>serverspec</a:t>
            </a:r>
            <a:r>
              <a:rPr lang="en-US" dirty="0"/>
              <a:t>/default_spec.rb:7:in `block (3 levels) </a:t>
            </a:r>
            <a:r>
              <a:rPr lang="en-US" dirty="0" smtClean="0"/>
              <a:t>in ...</a:t>
            </a:r>
            <a:endParaRPr lang="en-US" dirty="0">
              <a:solidFill>
                <a:srgbClr val="FF0000"/>
              </a:solidFill>
            </a:endParaRPr>
          </a:p>
        </p:txBody>
      </p:sp>
      <p:sp>
        <p:nvSpPr>
          <p:cNvPr id="5" name="Content Placeholder 3"/>
          <p:cNvSpPr txBox="1">
            <a:spLocks/>
          </p:cNvSpPr>
          <p:nvPr/>
        </p:nvSpPr>
        <p:spPr bwMode="white">
          <a:xfrm>
            <a:off x="11200398" y="2935078"/>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actual results</a:t>
            </a:r>
          </a:p>
        </p:txBody>
      </p:sp>
      <p:sp>
        <p:nvSpPr>
          <p:cNvPr id="6" name="Content Placeholder 3"/>
          <p:cNvSpPr txBox="1">
            <a:spLocks/>
          </p:cNvSpPr>
          <p:nvPr/>
        </p:nvSpPr>
        <p:spPr bwMode="white">
          <a:xfrm>
            <a:off x="11200398" y="4279910"/>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difference</a:t>
            </a:r>
          </a:p>
        </p:txBody>
      </p:sp>
      <p:sp>
        <p:nvSpPr>
          <p:cNvPr id="7" name="Content Placeholder 3"/>
          <p:cNvSpPr txBox="1">
            <a:spLocks/>
          </p:cNvSpPr>
          <p:nvPr/>
        </p:nvSpPr>
        <p:spPr bwMode="white">
          <a:xfrm>
            <a:off x="11200398" y="5624742"/>
            <a:ext cx="3959352" cy="58869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system command</a:t>
            </a:r>
          </a:p>
        </p:txBody>
      </p:sp>
      <p:sp>
        <p:nvSpPr>
          <p:cNvPr id="8" name="Content Placeholder 3"/>
          <p:cNvSpPr txBox="1">
            <a:spLocks/>
          </p:cNvSpPr>
          <p:nvPr/>
        </p:nvSpPr>
        <p:spPr bwMode="white">
          <a:xfrm>
            <a:off x="11200398" y="6969574"/>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spec file : line number</a:t>
            </a:r>
          </a:p>
        </p:txBody>
      </p:sp>
      <p:cxnSp>
        <p:nvCxnSpPr>
          <p:cNvPr id="26" name="Straight Connector 25"/>
          <p:cNvCxnSpPr>
            <a:endCxn id="5" idx="1"/>
          </p:cNvCxnSpPr>
          <p:nvPr/>
        </p:nvCxnSpPr>
        <p:spPr>
          <a:xfrm>
            <a:off x="4122549" y="2719179"/>
            <a:ext cx="7077849" cy="51024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a:stCxn id="78" idx="2"/>
            <a:endCxn id="6" idx="1"/>
          </p:cNvCxnSpPr>
          <p:nvPr/>
        </p:nvCxnSpPr>
        <p:spPr>
          <a:xfrm>
            <a:off x="5904855" y="3897043"/>
            <a:ext cx="5295543" cy="677213"/>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2" name="Straight Connector 31"/>
          <p:cNvCxnSpPr>
            <a:endCxn id="7" idx="1"/>
          </p:cNvCxnSpPr>
          <p:nvPr/>
        </p:nvCxnSpPr>
        <p:spPr>
          <a:xfrm>
            <a:off x="8314840" y="5021366"/>
            <a:ext cx="2885558" cy="897722"/>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a:endCxn id="8" idx="1"/>
          </p:cNvCxnSpPr>
          <p:nvPr/>
        </p:nvCxnSpPr>
        <p:spPr>
          <a:xfrm>
            <a:off x="6524786" y="5395654"/>
            <a:ext cx="4675612" cy="1868266"/>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3781586" y="2695434"/>
            <a:ext cx="573437"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2045013" y="4990454"/>
            <a:ext cx="6572044" cy="30912"/>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4824464" y="5395654"/>
            <a:ext cx="3389638"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78" name="Right Bracket 77"/>
          <p:cNvSpPr/>
          <p:nvPr/>
        </p:nvSpPr>
        <p:spPr>
          <a:xfrm>
            <a:off x="5470903" y="3253168"/>
            <a:ext cx="433952" cy="1287749"/>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8629671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Summary</a:t>
            </a:r>
            <a:endParaRPr lang="en-US" dirty="0"/>
          </a:p>
        </p:txBody>
      </p:sp>
      <p:sp>
        <p:nvSpPr>
          <p:cNvPr id="3" name="Content Placeholder 2"/>
          <p:cNvSpPr>
            <a:spLocks noGrp="1"/>
          </p:cNvSpPr>
          <p:nvPr>
            <p:ph sz="quarter" idx="10"/>
          </p:nvPr>
        </p:nvSpPr>
        <p:spPr/>
        <p:txBody>
          <a:bodyPr>
            <a:normAutofit/>
          </a:bodyPr>
          <a:lstStyle/>
          <a:p>
            <a:r>
              <a:rPr lang="en-US" dirty="0"/>
              <a:t>Finished in 0.20256 seconds (files took 0.60564 seconds to load)</a:t>
            </a:r>
          </a:p>
          <a:p>
            <a:r>
              <a:rPr lang="en-US" dirty="0" smtClean="0">
                <a:solidFill>
                  <a:srgbClr val="FF0000"/>
                </a:solidFill>
              </a:rPr>
              <a:t>1 </a:t>
            </a:r>
            <a:r>
              <a:rPr lang="en-US" dirty="0">
                <a:solidFill>
                  <a:srgbClr val="FF0000"/>
                </a:solidFill>
              </a:rPr>
              <a:t>example, 1 failure</a:t>
            </a:r>
          </a:p>
        </p:txBody>
      </p:sp>
      <p:sp>
        <p:nvSpPr>
          <p:cNvPr id="4" name="Content Placeholder 3"/>
          <p:cNvSpPr>
            <a:spLocks noGrp="1"/>
          </p:cNvSpPr>
          <p:nvPr>
            <p:ph sz="quarter" idx="12"/>
          </p:nvPr>
        </p:nvSpPr>
        <p:spPr/>
        <p:txBody>
          <a:bodyPr/>
          <a:lstStyle/>
          <a:p>
            <a:r>
              <a:rPr lang="en-US" dirty="0" smtClean="0"/>
              <a:t>A final summary contains the length of execution time with the results shows that RSpec verified 1 example and found 1 failure.</a:t>
            </a:r>
            <a:endParaRPr lang="en-US" dirty="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9841753"/>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Default Recipe for the Cookbook</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err="1" smtClean="0"/>
              <a:t>httpd</a:t>
            </a:r>
            <a:r>
              <a:rPr lang="en-US" dirty="0" smtClean="0"/>
              <a:t>'</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smtClean="0"/>
              <a:t>service '</a:t>
            </a:r>
            <a:r>
              <a:rPr lang="en-US" dirty="0" err="1" smtClean="0"/>
              <a:t>httpd</a:t>
            </a:r>
            <a:r>
              <a:rPr lang="en-US" dirty="0" smtClean="0"/>
              <a:t>' do</a:t>
            </a:r>
          </a:p>
          <a:p>
            <a:r>
              <a:rPr lang="en-US" dirty="0"/>
              <a:t> </a:t>
            </a:r>
            <a:r>
              <a:rPr lang="en-US" dirty="0" smtClean="0"/>
              <a:t> action [:enable, :start]</a:t>
            </a:r>
          </a:p>
          <a:p>
            <a:r>
              <a:rPr lang="en-US" dirty="0" smtClean="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167962"/>
            <a:ext cx="14404273" cy="3897395"/>
          </a:xfrm>
        </p:spPr>
        <p:txBody>
          <a:bodyPr/>
          <a:lstStyle/>
          <a:p>
            <a:endParaRPr lang="en-US" dirty="0"/>
          </a:p>
        </p:txBody>
      </p:sp>
    </p:spTree>
    <p:extLst>
      <p:ext uri="{BB962C8B-B14F-4D97-AF65-F5344CB8AC3E}">
        <p14:creationId xmlns:p14="http://schemas.microsoft.com/office/powerpoint/2010/main" val="245667489"/>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r>
              <a:rPr lang="en-US" dirty="0" smtClean="0"/>
              <a:t>)</a:t>
            </a:r>
          </a:p>
          <a:p>
            <a:r>
              <a:rPr lang="en-US" dirty="0" smtClean="0"/>
              <a:t>       Converging </a:t>
            </a:r>
            <a:r>
              <a:rPr lang="en-US" dirty="0"/>
              <a:t>2 resources</a:t>
            </a:r>
          </a:p>
          <a:p>
            <a:r>
              <a:rPr lang="en-US" dirty="0"/>
              <a:t>       Recipe: </a:t>
            </a:r>
            <a:r>
              <a:rPr lang="en-US" dirty="0" err="1"/>
              <a:t>httpd</a:t>
            </a:r>
            <a:r>
              <a:rPr lang="en-US" dirty="0"/>
              <a:t>::</a:t>
            </a:r>
            <a:r>
              <a:rPr lang="en-US" dirty="0" smtClean="0"/>
              <a:t>default</a:t>
            </a:r>
          </a:p>
          <a:p>
            <a:r>
              <a:rPr lang="en-US" dirty="0"/>
              <a:t> </a:t>
            </a:r>
            <a:r>
              <a:rPr lang="en-US" dirty="0" smtClean="0"/>
              <a:t>        * package[</a:t>
            </a:r>
            <a:r>
              <a:rPr lang="en-US" dirty="0" err="1" smtClean="0"/>
              <a:t>httpd</a:t>
            </a:r>
            <a:r>
              <a:rPr lang="en-US" dirty="0" smtClean="0"/>
              <a:t>] action install</a:t>
            </a:r>
            <a:endParaRPr lang="en-US" dirty="0"/>
          </a:p>
          <a:p>
            <a:r>
              <a:rPr lang="en-US" dirty="0"/>
              <a:t>           - install version 2.2.15-47.el6.centos of package </a:t>
            </a:r>
            <a:r>
              <a:rPr lang="en-US" dirty="0" err="1"/>
              <a:t>httpd</a:t>
            </a:r>
            <a:endParaRPr lang="en-US" dirty="0"/>
          </a:p>
          <a:p>
            <a:r>
              <a:rPr lang="en-US" dirty="0" smtClean="0"/>
              <a:t>         * file[/</a:t>
            </a:r>
            <a:r>
              <a:rPr lang="en-US" dirty="0" err="1" smtClean="0"/>
              <a:t>var</a:t>
            </a:r>
            <a:r>
              <a:rPr lang="en-US" dirty="0" smtClean="0"/>
              <a:t>/www/html/</a:t>
            </a:r>
            <a:r>
              <a:rPr lang="en-US" dirty="0" err="1" smtClean="0"/>
              <a:t>index.html</a:t>
            </a:r>
            <a:r>
              <a:rPr lang="en-US" dirty="0" smtClean="0"/>
              <a:t>] </a:t>
            </a:r>
            <a:r>
              <a:rPr lang="en-US" dirty="0"/>
              <a:t>action </a:t>
            </a:r>
            <a:r>
              <a:rPr lang="en-US" dirty="0" smtClean="0"/>
              <a:t>create</a:t>
            </a:r>
          </a:p>
          <a:p>
            <a:r>
              <a:rPr lang="en-US" dirty="0"/>
              <a:t> </a:t>
            </a:r>
            <a:r>
              <a:rPr lang="en-US" dirty="0" smtClean="0"/>
              <a:t>          - ...</a:t>
            </a:r>
          </a:p>
          <a:p>
            <a:r>
              <a:rPr lang="en-US" dirty="0"/>
              <a:t> </a:t>
            </a:r>
            <a:r>
              <a:rPr lang="en-US" dirty="0" smtClean="0"/>
              <a:t>        * </a:t>
            </a:r>
            <a:r>
              <a:rPr lang="en-US" dirty="0"/>
              <a:t>service[</a:t>
            </a:r>
            <a:r>
              <a:rPr lang="en-US" dirty="0" err="1"/>
              <a:t>httpd</a:t>
            </a:r>
            <a:r>
              <a:rPr lang="en-US" dirty="0"/>
              <a:t>] action enable</a:t>
            </a:r>
          </a:p>
          <a:p>
            <a:r>
              <a:rPr lang="en-US" dirty="0"/>
              <a:t>           - enable service service[</a:t>
            </a:r>
            <a:r>
              <a:rPr lang="en-US" dirty="0" err="1"/>
              <a:t>httpd</a:t>
            </a:r>
            <a:r>
              <a:rPr lang="en-US" dirty="0"/>
              <a:t>]</a:t>
            </a:r>
          </a:p>
          <a:p>
            <a:r>
              <a:rPr lang="en-US" dirty="0"/>
              <a:t>         * service[</a:t>
            </a:r>
            <a:r>
              <a:rPr lang="en-US" dirty="0" err="1"/>
              <a:t>httpd</a:t>
            </a:r>
            <a:r>
              <a:rPr lang="en-US" dirty="0"/>
              <a:t>] action start</a:t>
            </a:r>
          </a:p>
          <a:p>
            <a:r>
              <a:rPr lang="en-US" dirty="0"/>
              <a:t>           - start service service[</a:t>
            </a:r>
            <a:r>
              <a:rPr lang="en-US" dirty="0" err="1"/>
              <a:t>httpd</a:t>
            </a:r>
            <a:r>
              <a:rPr lang="en-US" dirty="0"/>
              <a:t>]</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Content Placeholder 6"/>
          <p:cNvSpPr>
            <a:spLocks noGrp="1"/>
          </p:cNvSpPr>
          <p:nvPr>
            <p:ph sz="quarter" idx="12"/>
          </p:nvPr>
        </p:nvSpPr>
        <p:spPr>
          <a:xfrm>
            <a:off x="1127883" y="3865330"/>
            <a:ext cx="14420850" cy="4031113"/>
          </a:xfrm>
        </p:spPr>
        <p:txBody>
          <a:bodyPr/>
          <a:lstStyle/>
          <a:p>
            <a:endParaRPr lang="en-US"/>
          </a:p>
        </p:txBody>
      </p:sp>
      <p:sp>
        <p:nvSpPr>
          <p:cNvPr id="5" name="Title 4"/>
          <p:cNvSpPr>
            <a:spLocks noGrp="1"/>
          </p:cNvSpPr>
          <p:nvPr>
            <p:ph type="title"/>
          </p:nvPr>
        </p:nvSpPr>
        <p:spPr/>
        <p:txBody>
          <a:bodyPr/>
          <a:lstStyle/>
          <a:p>
            <a:r>
              <a:rPr lang="en-US" dirty="0" smtClean="0"/>
              <a:t>Re-Converge the Virtual Instance</a:t>
            </a:r>
            <a:endParaRPr lang="en-US" dirty="0"/>
          </a:p>
        </p:txBody>
      </p:sp>
    </p:spTree>
    <p:extLst>
      <p:ext uri="{BB962C8B-B14F-4D97-AF65-F5344CB8AC3E}">
        <p14:creationId xmlns:p14="http://schemas.microsoft.com/office/powerpoint/2010/main" val="261446735"/>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40" y="2539001"/>
            <a:ext cx="8138360" cy="4663151"/>
          </a:xfrm>
        </p:spPr>
        <p:txBody>
          <a:bodyPr/>
          <a:lstStyle/>
          <a:p>
            <a:r>
              <a:rPr lang="en-US" b="1" dirty="0" smtClean="0">
                <a:ea typeface="Courier" charset="0"/>
                <a:cs typeface="Courier" charset="0"/>
              </a:rPr>
              <a:t> 3 </a:t>
            </a:r>
            <a:r>
              <a:rPr lang="en-US" b="1" dirty="0" smtClean="0">
                <a:ea typeface="Courier" charset="0"/>
                <a:cs typeface="Courier" charset="0"/>
              </a:rPr>
              <a:t>min </a:t>
            </a:r>
            <a:r>
              <a:rPr lang="en-US" b="1" dirty="0" smtClean="0">
                <a:ea typeface="Courier" charset="0"/>
                <a:cs typeface="Courier" charset="0"/>
              </a:rPr>
              <a:t> –  Introductions &amp; Housekeeping</a:t>
            </a:r>
            <a:endParaRPr lang="en-US" b="1" dirty="0" smtClean="0">
              <a:ea typeface="Courier" charset="0"/>
              <a:cs typeface="Courier" charset="0"/>
            </a:endParaRPr>
          </a:p>
          <a:p>
            <a:r>
              <a:rPr lang="en-US" b="1" dirty="0" smtClean="0">
                <a:ea typeface="Courier" charset="0"/>
                <a:cs typeface="Courier" charset="0"/>
              </a:rPr>
              <a:t>39 min –  </a:t>
            </a:r>
            <a:r>
              <a:rPr lang="en-US" b="1" dirty="0" smtClean="0">
                <a:ea typeface="Courier" charset="0"/>
                <a:cs typeface="Courier" charset="0"/>
              </a:rPr>
              <a:t>Slides &amp; Live Demonstration</a:t>
            </a:r>
          </a:p>
          <a:p>
            <a:r>
              <a:rPr lang="en-US" b="1" dirty="0" smtClean="0">
                <a:ea typeface="Courier" charset="0"/>
                <a:cs typeface="Courier" charset="0"/>
              </a:rPr>
              <a:t>15 min –  </a:t>
            </a:r>
            <a:r>
              <a:rPr lang="en-US" b="1" dirty="0" smtClean="0">
                <a:ea typeface="Courier" charset="0"/>
                <a:cs typeface="Courier" charset="0"/>
              </a:rPr>
              <a:t>Questions</a:t>
            </a:r>
          </a:p>
          <a:p>
            <a:r>
              <a:rPr lang="en-US" b="1" dirty="0" smtClean="0">
                <a:ea typeface="Courier" charset="0"/>
                <a:cs typeface="Courier" charset="0"/>
              </a:rPr>
              <a:t> 3 </a:t>
            </a:r>
            <a:r>
              <a:rPr lang="en-US" b="1" dirty="0" smtClean="0">
                <a:ea typeface="Courier" charset="0"/>
                <a:cs typeface="Courier" charset="0"/>
              </a:rPr>
              <a:t>min  –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a:t>             should match </a:t>
            </a:r>
            <a:r>
              <a:rPr lang="en-US" smtClean="0"/>
              <a:t>/Welcome Home/</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6" name="Content Placeholder 5"/>
          <p:cNvSpPr>
            <a:spLocks noGrp="1"/>
          </p:cNvSpPr>
          <p:nvPr>
            <p:ph sz="quarter" idx="12"/>
          </p:nvPr>
        </p:nvSpPr>
        <p:spPr>
          <a:xfrm>
            <a:off x="1127883" y="3865329"/>
            <a:ext cx="14420850" cy="557213"/>
          </a:xfrm>
        </p:spPr>
        <p:txBody>
          <a:bodyPr/>
          <a:lstStyle/>
          <a:p>
            <a:endParaRPr lang="en-US"/>
          </a:p>
        </p:txBody>
      </p:sp>
      <p:sp>
        <p:nvSpPr>
          <p:cNvPr id="5" name="Title 4"/>
          <p:cNvSpPr>
            <a:spLocks noGrp="1"/>
          </p:cNvSpPr>
          <p:nvPr>
            <p:ph type="title"/>
          </p:nvPr>
        </p:nvSpPr>
        <p:spPr/>
        <p:txBody>
          <a:bodyPr/>
          <a:lstStyle/>
          <a:p>
            <a:r>
              <a:rPr lang="en-US" dirty="0" smtClean="0"/>
              <a:t>Re-Verify the </a:t>
            </a:r>
            <a:r>
              <a:rPr lang="en-US" smtClean="0"/>
              <a:t>Virtual Instance</a:t>
            </a:r>
            <a:endParaRPr lang="en-US" dirty="0"/>
          </a:p>
        </p:txBody>
      </p:sp>
    </p:spTree>
    <p:extLst>
      <p:ext uri="{BB962C8B-B14F-4D97-AF65-F5344CB8AC3E}">
        <p14:creationId xmlns:p14="http://schemas.microsoft.com/office/powerpoint/2010/main" val="662725173"/>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995707154"/>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succeed.</a:t>
            </a:r>
          </a:p>
          <a:p>
            <a:pPr marL="514350" indent="-514350">
              <a:buFont typeface="+mj-lt"/>
              <a:buAutoNum type="arabicPeriod"/>
            </a:pPr>
            <a:r>
              <a:rPr lang="en-US" b="1" dirty="0" smtClean="0"/>
              <a:t>Refactor</a:t>
            </a:r>
            <a:endParaRPr lang="en-US"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728496"/>
            <a:ext cx="3208274" cy="82377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a:solidFill>
                  <a:schemeClr val="tx2"/>
                </a:solidFill>
              </a:rPr>
              <a:t>Did someone say refactor</a:t>
            </a:r>
            <a:r>
              <a:rPr lang="en-US" sz="1800" dirty="0" smtClean="0">
                <a:solidFill>
                  <a:schemeClr val="tx2"/>
                </a:solidFill>
              </a:rPr>
              <a:t>?</a:t>
            </a:r>
            <a:endParaRPr lang="en-US" sz="1800" dirty="0">
              <a:solidFill>
                <a:schemeClr val="tx2"/>
              </a:solidFill>
            </a:endParaRPr>
          </a:p>
        </p:txBody>
      </p:sp>
    </p:spTree>
    <p:extLst>
      <p:ext uri="{BB962C8B-B14F-4D97-AF65-F5344CB8AC3E}">
        <p14:creationId xmlns:p14="http://schemas.microsoft.com/office/powerpoint/2010/main" val="238740735"/>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Modular Cookbook Recipes</a:t>
            </a:r>
            <a:endParaRPr lang="en-US" dirty="0"/>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3" name="Rectangle 52"/>
          <p:cNvSpPr/>
          <p:nvPr/>
        </p:nvSpPr>
        <p:spPr bwMode="auto">
          <a:xfrm>
            <a:off x="2448732" y="3147331"/>
            <a:ext cx="5252635"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6" name="Round Diagonal Corner Rectangle 5"/>
          <p:cNvSpPr/>
          <p:nvPr/>
        </p:nvSpPr>
        <p:spPr bwMode="auto">
          <a:xfrm>
            <a:off x="5051949" y="4591197"/>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install</a:t>
            </a:r>
          </a:p>
        </p:txBody>
      </p:sp>
      <p:sp>
        <p:nvSpPr>
          <p:cNvPr id="7" name="Round Diagonal Corner Rectangle 6"/>
          <p:cNvSpPr/>
          <p:nvPr/>
        </p:nvSpPr>
        <p:spPr bwMode="auto">
          <a:xfrm>
            <a:off x="5051948" y="5714405"/>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
        <p:nvSpPr>
          <p:cNvPr id="8" name="Round Diagonal Corner Rectangle 7"/>
          <p:cNvSpPr/>
          <p:nvPr/>
        </p:nvSpPr>
        <p:spPr bwMode="auto">
          <a:xfrm>
            <a:off x="5051949" y="6837613"/>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bg1"/>
                </a:solidFill>
              </a:rPr>
              <a:t>service</a:t>
            </a:r>
          </a:p>
        </p:txBody>
      </p:sp>
      <p:cxnSp>
        <p:nvCxnSpPr>
          <p:cNvPr id="14" name="Straight Connector 13"/>
          <p:cNvCxnSpPr>
            <a:stCxn id="4" idx="1"/>
          </p:cNvCxnSpPr>
          <p:nvPr/>
        </p:nvCxnSpPr>
        <p:spPr>
          <a:xfrm>
            <a:off x="3541214" y="4852815"/>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3557039" y="6234405"/>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2681202"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37" name="Straight Connector 36"/>
          <p:cNvCxnSpPr/>
          <p:nvPr/>
        </p:nvCxnSpPr>
        <p:spPr>
          <a:xfrm>
            <a:off x="2859615"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2859615" y="4269199"/>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2859615"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54" name="Rectangle 53"/>
          <p:cNvSpPr/>
          <p:nvPr/>
        </p:nvSpPr>
        <p:spPr bwMode="auto">
          <a:xfrm>
            <a:off x="8579014" y="3147331"/>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wordpress</a:t>
            </a:r>
            <a:endParaRPr lang="en-US" sz="4400" b="1" dirty="0" smtClean="0">
              <a:solidFill>
                <a:schemeClr val="accent3">
                  <a:lumMod val="50000"/>
                </a:schemeClr>
              </a:solidFill>
            </a:endParaRPr>
          </a:p>
        </p:txBody>
      </p:sp>
      <p:sp>
        <p:nvSpPr>
          <p:cNvPr id="61" name="Round Diagonal Corner Rectangle 60"/>
          <p:cNvSpPr/>
          <p:nvPr/>
        </p:nvSpPr>
        <p:spPr bwMode="auto">
          <a:xfrm>
            <a:off x="8832188"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62" name="Straight Connector 61"/>
          <p:cNvCxnSpPr/>
          <p:nvPr/>
        </p:nvCxnSpPr>
        <p:spPr>
          <a:xfrm>
            <a:off x="9010601"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010601" y="4269199"/>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010601"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729279" y="4912430"/>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6" name="Straight Connector 65"/>
          <p:cNvCxnSpPr/>
          <p:nvPr/>
        </p:nvCxnSpPr>
        <p:spPr>
          <a:xfrm flipV="1">
            <a:off x="8144385" y="5142280"/>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a:off x="8144385" y="7297553"/>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endCxn id="82" idx="2"/>
          </p:cNvCxnSpPr>
          <p:nvPr/>
        </p:nvCxnSpPr>
        <p:spPr>
          <a:xfrm flipV="1">
            <a:off x="9729279" y="6257210"/>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0" name="Right Bracket 79"/>
          <p:cNvSpPr/>
          <p:nvPr/>
        </p:nvSpPr>
        <p:spPr>
          <a:xfrm>
            <a:off x="7801794" y="459103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1" name="Right Bracket 80"/>
          <p:cNvSpPr/>
          <p:nvPr/>
        </p:nvSpPr>
        <p:spPr>
          <a:xfrm>
            <a:off x="7810182" y="680552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2" name="Right Bracket 81"/>
          <p:cNvSpPr/>
          <p:nvPr/>
        </p:nvSpPr>
        <p:spPr>
          <a:xfrm flipH="1">
            <a:off x="10672148" y="5781227"/>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Round Diagonal Corner Rectangle 82"/>
          <p:cNvSpPr/>
          <p:nvPr/>
        </p:nvSpPr>
        <p:spPr bwMode="auto">
          <a:xfrm>
            <a:off x="11076999" y="5781227"/>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Tree>
    <p:extLst>
      <p:ext uri="{BB962C8B-B14F-4D97-AF65-F5344CB8AC3E}">
        <p14:creationId xmlns:p14="http://schemas.microsoft.com/office/powerpoint/2010/main" val="2096355719"/>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include_recipe</a:t>
            </a:r>
            <a:endParaRPr lang="en-US" dirty="0"/>
          </a:p>
        </p:txBody>
      </p:sp>
      <p:sp>
        <p:nvSpPr>
          <p:cNvPr id="3" name="Subtitle 2"/>
          <p:cNvSpPr>
            <a:spLocks noGrp="1"/>
          </p:cNvSpPr>
          <p:nvPr>
            <p:ph type="subTitle" idx="1"/>
          </p:nvPr>
        </p:nvSpPr>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a:t>
            </a:r>
            <a:r>
              <a:rPr lang="en-US" dirty="0" smtClean="0"/>
              <a:t>be </a:t>
            </a:r>
            <a:r>
              <a:rPr lang="en-US" dirty="0"/>
              <a:t>inserted (in the same exact order) at the point where the </a:t>
            </a:r>
            <a:r>
              <a:rPr lang="en-US" b="1" dirty="0" err="1" smtClean="0">
                <a:latin typeface="Courier New" charset="0"/>
                <a:ea typeface="Courier New" charset="0"/>
                <a:cs typeface="Courier New" charset="0"/>
              </a:rPr>
              <a:t>include_recipe</a:t>
            </a:r>
            <a:r>
              <a:rPr lang="en-US" dirty="0" smtClean="0"/>
              <a:t> keyword </a:t>
            </a:r>
            <a:r>
              <a:rPr lang="en-US" dirty="0"/>
              <a:t>is located. </a:t>
            </a:r>
          </a:p>
        </p:txBody>
      </p:sp>
      <p:sp>
        <p:nvSpPr>
          <p:cNvPr id="5" name="Content Placeholder 3"/>
          <p:cNvSpPr txBox="1">
            <a:spLocks/>
          </p:cNvSpPr>
          <p:nvPr/>
        </p:nvSpPr>
        <p:spPr>
          <a:xfrm>
            <a:off x="3669213" y="7332456"/>
            <a:ext cx="8917577" cy="554608"/>
          </a:xfrm>
          <a:prstGeom prst="rect">
            <a:avLst/>
          </a:prstGeom>
        </p:spPr>
        <p:txBody>
          <a:bodyPr>
            <a:norm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t>https://</a:t>
            </a:r>
            <a:r>
              <a:rPr lang="en-US" sz="2400" dirty="0" err="1" smtClean="0"/>
              <a:t>docs.chef.io</a:t>
            </a:r>
            <a:r>
              <a:rPr lang="en-US" sz="2400" dirty="0" smtClean="0"/>
              <a:t>/</a:t>
            </a:r>
            <a:r>
              <a:rPr lang="en-US" sz="2400" dirty="0" err="1" smtClean="0"/>
              <a:t>recipes.html#include-recipes</a:t>
            </a:r>
            <a:endParaRPr lang="en-US" sz="2400" dirty="0"/>
          </a:p>
        </p:txBody>
      </p:sp>
    </p:spTree>
    <p:extLst>
      <p:ext uri="{BB962C8B-B14F-4D97-AF65-F5344CB8AC3E}">
        <p14:creationId xmlns:p14="http://schemas.microsoft.com/office/powerpoint/2010/main" val="941750913"/>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Recipe Organization</a:t>
            </a:r>
            <a:endParaRPr lang="en-US" dirty="0"/>
          </a:p>
        </p:txBody>
      </p:sp>
      <p:sp>
        <p:nvSpPr>
          <p:cNvPr id="3" name="Subtitle 2"/>
          <p:cNvSpPr>
            <a:spLocks noGrp="1"/>
          </p:cNvSpPr>
          <p:nvPr>
            <p:ph type="subTitle" idx="1"/>
          </p:nvPr>
        </p:nvSpPr>
        <p:spPr>
          <a:xfrm>
            <a:off x="1671638" y="3271838"/>
            <a:ext cx="7542286" cy="720975"/>
          </a:xfrm>
          <a:solidFill>
            <a:schemeClr val="bg1">
              <a:lumMod val="85000"/>
              <a:alpha val="50000"/>
            </a:schemeClr>
          </a:solidFill>
        </p:spPr>
        <p:txBody>
          <a:bodyPr anchor="ctr"/>
          <a:lstStyle/>
          <a:p>
            <a:r>
              <a:rPr lang="en-US" b="1" dirty="0" smtClean="0">
                <a:latin typeface="Courier New" charset="0"/>
                <a:ea typeface="Courier New" charset="0"/>
                <a:cs typeface="Courier New" charset="0"/>
              </a:rPr>
              <a:t>recipes/</a:t>
            </a:r>
            <a:r>
              <a:rPr lang="en-US" b="1" dirty="0" err="1" smtClean="0">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6" name="Round Diagonal Corner Rectangle 5"/>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install.rb</a:t>
            </a:r>
            <a:endParaRPr lang="en-US" sz="2400" dirty="0" smtClean="0">
              <a:solidFill>
                <a:schemeClr val="bg1"/>
              </a:solidFill>
            </a:endParaRPr>
          </a:p>
        </p:txBody>
      </p:sp>
      <p:sp>
        <p:nvSpPr>
          <p:cNvPr id="7" name="Round Diagonal Corner Rectangle 6"/>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configuration.rb</a:t>
            </a:r>
            <a:endParaRPr lang="en-US" sz="2400" dirty="0" smtClean="0">
              <a:solidFill>
                <a:schemeClr val="bg1"/>
              </a:solidFill>
            </a:endParaRPr>
          </a:p>
        </p:txBody>
      </p:sp>
      <p:sp>
        <p:nvSpPr>
          <p:cNvPr id="8" name="Round Diagonal Corner Rectangle 7"/>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smtClean="0">
                <a:solidFill>
                  <a:schemeClr val="bg1"/>
                </a:solidFill>
              </a:rPr>
              <a:t>service.rb</a:t>
            </a:r>
            <a:endParaRPr lang="en-US" dirty="0" smtClean="0">
              <a:solidFill>
                <a:schemeClr val="bg1"/>
              </a:solidFill>
            </a:endParaRPr>
          </a:p>
        </p:txBody>
      </p:sp>
      <p:sp>
        <p:nvSpPr>
          <p:cNvPr id="10" name="Right Bracket 9"/>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a:stCxn id="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bwMode="white">
          <a:xfrm>
            <a:off x="1671637" y="4055806"/>
            <a:ext cx="7542287" cy="3524865"/>
          </a:xfrm>
          <a:prstGeom prst="rect">
            <a:avLst/>
          </a:prstGeom>
          <a:ln>
            <a:solidFill>
              <a:schemeClr val="tx2"/>
            </a:solidFill>
            <a:prstDash val="dash"/>
          </a:ln>
        </p:spPr>
        <p:txBody>
          <a:bodyPr vert="horz" wrap="square" lIns="91440" tIns="91440" rIns="91440" bIns="91440" rtlCol="0">
            <a:normAutofit/>
          </a:bodyPr>
          <a:lstStyle/>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'cookbook::install'</a:t>
            </a:r>
          </a:p>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'cookbook</a:t>
            </a:r>
            <a:r>
              <a:rPr lang="en-US" b="1" dirty="0" smtClean="0">
                <a:latin typeface="Courier New" charset="0"/>
                <a:ea typeface="Courier New" charset="0"/>
                <a:cs typeface="Courier New" charset="0"/>
              </a:rPr>
              <a:t>::configuration'</a:t>
            </a:r>
            <a:endParaRPr lang="en-US" b="1" dirty="0">
              <a:latin typeface="Courier New" charset="0"/>
              <a:ea typeface="Courier New" charset="0"/>
              <a:cs typeface="Courier New" charset="0"/>
            </a:endParaRPr>
          </a:p>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'cookbook</a:t>
            </a:r>
            <a:r>
              <a:rPr lang="en-US" b="1" dirty="0" smtClean="0">
                <a:latin typeface="Courier New" charset="0"/>
                <a:ea typeface="Courier New" charset="0"/>
                <a:cs typeface="Courier New" charset="0"/>
              </a:rPr>
              <a:t>::service'</a:t>
            </a:r>
            <a:endParaRPr lang="en-US" b="1" dirty="0">
              <a:latin typeface="Courier New" charset="0"/>
              <a:ea typeface="Courier New" charset="0"/>
              <a:cs typeface="Courier New" charset="0"/>
            </a:endParaRPr>
          </a:p>
          <a:p>
            <a:endParaRPr lang="en-US" b="1" dirty="0" smtClean="0">
              <a:latin typeface="Courier New" charset="0"/>
              <a:ea typeface="Courier New" charset="0"/>
              <a:cs typeface="Courier New" charset="0"/>
            </a:endParaRPr>
          </a:p>
        </p:txBody>
      </p:sp>
      <p:sp>
        <p:nvSpPr>
          <p:cNvPr id="4" name="Round Diagonal Corner Rectangle 3"/>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default.rb</a:t>
            </a:r>
            <a:endParaRPr lang="en-US" sz="2400" dirty="0" smtClean="0">
              <a:solidFill>
                <a:schemeClr val="bg1"/>
              </a:solidFill>
            </a:endParaRPr>
          </a:p>
        </p:txBody>
      </p:sp>
      <p:cxnSp>
        <p:nvCxnSpPr>
          <p:cNvPr id="37" name="Straight Connector 36"/>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133033"/>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Modular Recipes</a:t>
            </a:r>
            <a:endParaRPr lang="en-US" dirty="0"/>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smtClean="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Refactor the installation into a separate recipe</a:t>
            </a:r>
          </a:p>
          <a:p>
            <a:pPr marL="342900" indent="-342900">
              <a:buFont typeface="Wingdings" charset="2"/>
              <a:buChar char="q"/>
            </a:pPr>
            <a:r>
              <a:rPr lang="en-US" dirty="0"/>
              <a:t>Converge the cookbook and execute the tests</a:t>
            </a:r>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502400"/>
            <a:ext cx="3208274" cy="840029"/>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a:solidFill>
                  <a:schemeClr val="tx2"/>
                </a:solidFill>
              </a:rPr>
              <a:t>Would you please take a little off the top.</a:t>
            </a:r>
            <a:endParaRPr lang="en-US" sz="1800" dirty="0">
              <a:solidFill>
                <a:schemeClr val="tx2"/>
              </a:solidFill>
            </a:endParaRPr>
          </a:p>
        </p:txBody>
      </p:sp>
    </p:spTree>
    <p:extLst>
      <p:ext uri="{BB962C8B-B14F-4D97-AF65-F5344CB8AC3E}">
        <p14:creationId xmlns:p14="http://schemas.microsoft.com/office/powerpoint/2010/main" val="507995530"/>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directory[/home/chef/</a:t>
            </a:r>
            <a:r>
              <a:rPr lang="en-US" dirty="0" err="1"/>
              <a:t>httpd</a:t>
            </a:r>
            <a:r>
              <a:rPr lang="en-US" dirty="0"/>
              <a:t>/spec/unit/recipes] action create (up to date)</a:t>
            </a:r>
          </a:p>
          <a:p>
            <a:r>
              <a:rPr lang="en-US" dirty="0"/>
              <a:t>  * </a:t>
            </a:r>
            <a:r>
              <a:rPr lang="en-US" dirty="0" err="1"/>
              <a:t>cookbook_file</a:t>
            </a:r>
            <a:r>
              <a:rPr lang="en-US" dirty="0"/>
              <a:t>[/home/chef/</a:t>
            </a:r>
            <a:r>
              <a:rPr lang="en-US" dirty="0" err="1"/>
              <a:t>httpd</a:t>
            </a:r>
            <a:r>
              <a:rPr lang="en-US" dirty="0"/>
              <a:t>/spec/</a:t>
            </a:r>
            <a:r>
              <a:rPr lang="en-US" dirty="0" err="1"/>
              <a:t>spec_helper.rb</a:t>
            </a:r>
            <a:r>
              <a:rPr lang="en-US" dirty="0"/>
              <a:t>] action </a:t>
            </a:r>
            <a:r>
              <a:rPr lang="en-US" dirty="0" err="1"/>
              <a:t>create_if_missing</a:t>
            </a:r>
            <a:r>
              <a:rPr lang="en-US" dirty="0"/>
              <a:t> (up to date)</a:t>
            </a:r>
          </a:p>
          <a:p>
            <a:r>
              <a:rPr lang="en-US" dirty="0"/>
              <a:t>  * template[/home/chef/</a:t>
            </a:r>
            <a:r>
              <a:rPr lang="en-US" dirty="0" err="1"/>
              <a:t>httpd</a:t>
            </a:r>
            <a:r>
              <a:rPr lang="en-US" dirty="0"/>
              <a:t>/spec/unit/recipes/</a:t>
            </a:r>
            <a:r>
              <a:rPr lang="en-US" dirty="0" err="1"/>
              <a:t>install_spec.rb</a:t>
            </a:r>
            <a:r>
              <a:rPr lang="en-US" dirty="0"/>
              <a:t>] action </a:t>
            </a:r>
            <a:r>
              <a:rPr lang="en-US" dirty="0" err="1"/>
              <a:t>create_if_missing</a:t>
            </a:r>
            <a:endParaRPr lang="en-US" dirty="0"/>
          </a:p>
          <a:p>
            <a:r>
              <a:rPr lang="en-US" dirty="0"/>
              <a:t>    - create new file /home/chef/</a:t>
            </a:r>
            <a:r>
              <a:rPr lang="en-US" dirty="0" err="1"/>
              <a:t>httpd</a:t>
            </a:r>
            <a:r>
              <a:rPr lang="en-US" dirty="0"/>
              <a:t>/spec/unit/recipes/</a:t>
            </a:r>
            <a:r>
              <a:rPr lang="en-US" dirty="0" err="1"/>
              <a:t>install_spec.rb</a:t>
            </a:r>
            <a:endParaRPr lang="en-US" dirty="0"/>
          </a:p>
          <a:p>
            <a:r>
              <a:rPr lang="en-US" dirty="0"/>
              <a:t>    - update content in file /home/chef/</a:t>
            </a:r>
            <a:r>
              <a:rPr lang="en-US" dirty="0" err="1"/>
              <a:t>httpd</a:t>
            </a:r>
            <a:r>
              <a:rPr lang="en-US" dirty="0"/>
              <a:t>/spec/unit/recipes/</a:t>
            </a:r>
            <a:r>
              <a:rPr lang="en-US" dirty="0" err="1"/>
              <a:t>install_spec.rb</a:t>
            </a:r>
            <a:r>
              <a:rPr lang="en-US" dirty="0"/>
              <a:t> from none </a:t>
            </a:r>
            <a:r>
              <a:rPr lang="en-US"/>
              <a:t>to </a:t>
            </a:r>
            <a:r>
              <a:rPr lang="en-US" smtClean="0"/>
              <a:t>187413</a:t>
            </a:r>
            <a:endParaRPr lang="en-US" dirty="0"/>
          </a:p>
        </p:txBody>
      </p:sp>
      <p:sp>
        <p:nvSpPr>
          <p:cNvPr id="3" name="Text Placeholder 2"/>
          <p:cNvSpPr>
            <a:spLocks noGrp="1"/>
          </p:cNvSpPr>
          <p:nvPr>
            <p:ph type="body" sz="quarter" idx="11"/>
          </p:nvPr>
        </p:nvSpPr>
        <p:spPr/>
        <p:txBody>
          <a:bodyPr/>
          <a:lstStyle/>
          <a:p>
            <a:r>
              <a:rPr lang="en-US" dirty="0" smtClean="0"/>
              <a:t>&gt; chef generate recipe install</a:t>
            </a:r>
            <a:endParaRPr lang="en-US" dirty="0"/>
          </a:p>
        </p:txBody>
      </p:sp>
      <p:sp>
        <p:nvSpPr>
          <p:cNvPr id="5" name="Title 4"/>
          <p:cNvSpPr>
            <a:spLocks noGrp="1"/>
          </p:cNvSpPr>
          <p:nvPr>
            <p:ph type="title"/>
          </p:nvPr>
        </p:nvSpPr>
        <p:spPr/>
        <p:txBody>
          <a:bodyPr/>
          <a:lstStyle/>
          <a:p>
            <a:r>
              <a:rPr lang="en-US" dirty="0" smtClean="0"/>
              <a:t>Generate an Install Recipe</a:t>
            </a:r>
            <a:endParaRPr lang="en-US" dirty="0"/>
          </a:p>
        </p:txBody>
      </p:sp>
    </p:spTree>
    <p:extLst>
      <p:ext uri="{BB962C8B-B14F-4D97-AF65-F5344CB8AC3E}">
        <p14:creationId xmlns:p14="http://schemas.microsoft.com/office/powerpoint/2010/main" val="1481046159"/>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Install Recipe</a:t>
            </a:r>
            <a:endParaRPr lang="en-US" dirty="0"/>
          </a:p>
        </p:txBody>
      </p:sp>
      <p:sp>
        <p:nvSpPr>
          <p:cNvPr id="3" name="Content Placeholder 2"/>
          <p:cNvSpPr>
            <a:spLocks noGrp="1"/>
          </p:cNvSpPr>
          <p:nvPr>
            <p:ph sz="quarter" idx="10"/>
          </p:nvPr>
        </p:nvSpPr>
        <p:spPr/>
        <p:txBody>
          <a:bodyPr>
            <a:normAutofit/>
          </a:bodyPr>
          <a:lstStyle/>
          <a:p>
            <a:r>
              <a:rPr lang="en-US" sz="2600" dirty="0"/>
              <a:t>#</a:t>
            </a:r>
          </a:p>
          <a:p>
            <a:r>
              <a:rPr lang="en-US" sz="2600" dirty="0"/>
              <a:t># Cookbook Name:: </a:t>
            </a:r>
            <a:r>
              <a:rPr lang="en-US" sz="2600" dirty="0" err="1"/>
              <a:t>httpd</a:t>
            </a:r>
            <a:endParaRPr lang="en-US" sz="2600" dirty="0"/>
          </a:p>
          <a:p>
            <a:r>
              <a:rPr lang="en-US" sz="2600" dirty="0"/>
              <a:t># Recipe:: install</a:t>
            </a:r>
          </a:p>
          <a:p>
            <a:r>
              <a:rPr lang="en-US" sz="2600" dirty="0"/>
              <a:t>#</a:t>
            </a:r>
          </a:p>
          <a:p>
            <a:r>
              <a:rPr lang="en-US" sz="2600" dirty="0"/>
              <a:t># Copyright (c) </a:t>
            </a:r>
            <a:r>
              <a:rPr lang="is-IS" sz="2600" dirty="0" smtClean="0"/>
              <a:t>2016</a:t>
            </a:r>
            <a:r>
              <a:rPr lang="en-US" sz="2600" dirty="0" smtClean="0"/>
              <a:t> </a:t>
            </a:r>
            <a:r>
              <a:rPr lang="en-US" sz="2600" dirty="0"/>
              <a:t>The Authors, All Rights Reserved.</a:t>
            </a:r>
          </a:p>
          <a:p>
            <a:r>
              <a:rPr lang="en-US" sz="2600" dirty="0" smtClean="0"/>
              <a:t>package '</a:t>
            </a:r>
            <a:r>
              <a:rPr lang="en-US" sz="2600" dirty="0" err="1" smtClean="0"/>
              <a:t>httpd</a:t>
            </a:r>
            <a:r>
              <a:rPr lang="en-US" sz="2600" dirty="0" smtClean="0"/>
              <a:t>'</a:t>
            </a:r>
            <a:endParaRPr lang="en-US" sz="2600"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6" name="Text Placeholder 5"/>
          <p:cNvSpPr>
            <a:spLocks noGrp="1"/>
          </p:cNvSpPr>
          <p:nvPr>
            <p:ph type="body" sz="quarter" idx="13"/>
          </p:nvPr>
        </p:nvSpPr>
        <p:spPr>
          <a:xfrm>
            <a:off x="1135042" y="4567950"/>
            <a:ext cx="14404273" cy="626533"/>
          </a:xfrm>
        </p:spPr>
        <p:txBody>
          <a:bodyPr/>
          <a:lstStyle/>
          <a:p>
            <a:endParaRPr lang="en-US" dirty="0"/>
          </a:p>
        </p:txBody>
      </p:sp>
    </p:spTree>
    <p:extLst>
      <p:ext uri="{BB962C8B-B14F-4D97-AF65-F5344CB8AC3E}">
        <p14:creationId xmlns:p14="http://schemas.microsoft.com/office/powerpoint/2010/main" val="1917256446"/>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Remove the Resource from the Default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a:t>
            </a:r>
          </a:p>
          <a:p>
            <a:pPr>
              <a:lnSpc>
                <a:spcPct val="120000"/>
              </a:lnSpc>
            </a:pPr>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err="1" smtClean="0"/>
              <a:t>httpd</a:t>
            </a:r>
            <a:r>
              <a:rPr lang="en-US" dirty="0" smtClean="0"/>
              <a:t>'</a:t>
            </a:r>
            <a:endParaRPr lang="en-US" dirty="0"/>
          </a:p>
          <a:p>
            <a:endParaRPr lang="en-US" dirty="0" smtClean="0"/>
          </a:p>
          <a:p>
            <a:r>
              <a:rPr lang="en-US" dirty="0" smtClean="0"/>
              <a:t>file </a:t>
            </a:r>
            <a:r>
              <a:rPr lang="en-US" dirty="0"/>
              <a:t>'/</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2"/>
          </p:nvPr>
        </p:nvSpPr>
        <p:spPr>
          <a:xfrm>
            <a:off x="1124446" y="4208829"/>
            <a:ext cx="14404273" cy="594960"/>
          </a:xfrm>
        </p:spPr>
        <p:txBody>
          <a:bodyPr/>
          <a:lstStyle/>
          <a:p>
            <a:endParaRPr lang="en-US" dirty="0"/>
          </a:p>
        </p:txBody>
      </p:sp>
    </p:spTree>
    <p:extLst>
      <p:ext uri="{BB962C8B-B14F-4D97-AF65-F5344CB8AC3E}">
        <p14:creationId xmlns:p14="http://schemas.microsoft.com/office/powerpoint/2010/main" val="45111727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5999" cy="9136069"/>
          </a:xfrm>
          <a:prstGeom prst="rect">
            <a:avLst/>
          </a:prstGeom>
        </p:spPr>
      </p:pic>
    </p:spTree>
    <p:extLst>
      <p:ext uri="{BB962C8B-B14F-4D97-AF65-F5344CB8AC3E}">
        <p14:creationId xmlns:p14="http://schemas.microsoft.com/office/powerpoint/2010/main" val="198026183"/>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870" dirty="0" smtClean="0"/>
              <a:t>Include the Install Recipe</a:t>
            </a:r>
            <a:endParaRPr lang="en-US" sz="5870"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err="1" smtClean="0"/>
              <a:t>include_recipe</a:t>
            </a:r>
            <a:r>
              <a:rPr lang="en-US" dirty="0" smtClean="0"/>
              <a:t> '</a:t>
            </a:r>
            <a:r>
              <a:rPr lang="en-US" dirty="0" err="1" smtClean="0"/>
              <a:t>httpd</a:t>
            </a:r>
            <a:r>
              <a:rPr lang="en-US" dirty="0" smtClean="0"/>
              <a:t>::install'</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smtClean="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119456"/>
            <a:ext cx="14404273" cy="587456"/>
          </a:xfrm>
        </p:spPr>
        <p:txBody>
          <a:bodyPr/>
          <a:lstStyle/>
          <a:p>
            <a:endParaRPr lang="en-US" dirty="0"/>
          </a:p>
        </p:txBody>
      </p:sp>
    </p:spTree>
    <p:extLst>
      <p:ext uri="{BB962C8B-B14F-4D97-AF65-F5344CB8AC3E}">
        <p14:creationId xmlns:p14="http://schemas.microsoft.com/office/powerpoint/2010/main" val="1909077581"/>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q"/>
            </a:pPr>
            <a:r>
              <a:rPr lang="en-US" dirty="0"/>
              <a:t>Converge the </a:t>
            </a:r>
            <a:r>
              <a:rPr lang="en-US" dirty="0" smtClean="0"/>
              <a:t>cookbook and </a:t>
            </a:r>
            <a:r>
              <a:rPr lang="en-US" dirty="0"/>
              <a:t>execute the tests</a:t>
            </a:r>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434668"/>
            <a:ext cx="3208274" cy="907762"/>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Now to see how I look in </a:t>
            </a:r>
            <a:r>
              <a:rPr lang="en-US" sz="1800" smtClean="0">
                <a:solidFill>
                  <a:schemeClr val="tx2"/>
                </a:solidFill>
              </a:rPr>
              <a:t>the mirror</a:t>
            </a:r>
            <a:endParaRPr lang="en-US" sz="1800" dirty="0" smtClean="0">
              <a:solidFill>
                <a:schemeClr val="tx2"/>
              </a:solidFill>
            </a:endParaRPr>
          </a:p>
        </p:txBody>
      </p:sp>
    </p:spTree>
    <p:extLst>
      <p:ext uri="{BB962C8B-B14F-4D97-AF65-F5344CB8AC3E}">
        <p14:creationId xmlns:p14="http://schemas.microsoft.com/office/powerpoint/2010/main" val="1947997471"/>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Converging &lt;default-centos-67&gt;...</a:t>
            </a:r>
          </a:p>
          <a:p>
            <a:r>
              <a:rPr lang="en-US" dirty="0"/>
              <a:t>$$$$$$ Running legacy converge for '</a:t>
            </a:r>
            <a:r>
              <a:rPr lang="en-US" dirty="0" err="1"/>
              <a:t>Docker</a:t>
            </a:r>
            <a:r>
              <a:rPr lang="en-US" dirty="0"/>
              <a:t>' Driver</a:t>
            </a:r>
          </a:p>
          <a:p>
            <a:r>
              <a:rPr lang="en-US" dirty="0" smtClean="0"/>
              <a:t>       ...</a:t>
            </a:r>
          </a:p>
          <a:p>
            <a:r>
              <a:rPr lang="en-US" dirty="0" smtClean="0"/>
              <a:t>-</a:t>
            </a:r>
            <a:r>
              <a:rPr lang="en-US" dirty="0"/>
              <a:t>----&gt; Installing Chef Omnibus (install only if missing</a:t>
            </a:r>
            <a:r>
              <a:rPr lang="en-US" dirty="0" smtClean="0"/>
              <a:t>)</a:t>
            </a:r>
          </a:p>
          <a:p>
            <a:r>
              <a:rPr lang="en-US" dirty="0" smtClean="0"/>
              <a:t>       Downloading </a:t>
            </a:r>
            <a:r>
              <a:rPr lang="en-US" dirty="0"/>
              <a:t>https://</a:t>
            </a:r>
            <a:r>
              <a:rPr lang="en-US" dirty="0" err="1"/>
              <a:t>www.chef.io</a:t>
            </a:r>
            <a:r>
              <a:rPr lang="en-US" dirty="0"/>
              <a:t>/chef/</a:t>
            </a:r>
            <a:r>
              <a:rPr lang="en-US" dirty="0" err="1"/>
              <a:t>install.sh</a:t>
            </a:r>
            <a:r>
              <a:rPr lang="en-US" dirty="0"/>
              <a:t> to </a:t>
            </a:r>
            <a:r>
              <a:rPr lang="en-US" dirty="0" smtClean="0"/>
              <a:t>file...</a:t>
            </a:r>
            <a:endParaRPr lang="en-US" dirty="0"/>
          </a:p>
          <a:p>
            <a:r>
              <a:rPr lang="en-US" dirty="0" smtClean="0"/>
              <a:t>       </a:t>
            </a:r>
            <a:r>
              <a:rPr lang="en-US" dirty="0"/>
              <a:t>resolving cookbooks for run list: ["</a:t>
            </a:r>
            <a:r>
              <a:rPr lang="en-US" dirty="0" err="1"/>
              <a:t>httpd</a:t>
            </a:r>
            <a:r>
              <a:rPr lang="en-US" dirty="0"/>
              <a:t>::default"</a:t>
            </a:r>
            <a:r>
              <a:rPr lang="en-US" dirty="0" smtClean="0"/>
              <a:t>] </a:t>
            </a:r>
          </a:p>
          <a:p>
            <a:r>
              <a:rPr lang="en-US" dirty="0" smtClean="0"/>
              <a:t>       ...     </a:t>
            </a:r>
          </a:p>
          <a:p>
            <a:r>
              <a:rPr lang="en-US" dirty="0" smtClean="0"/>
              <a:t>       Finished </a:t>
            </a:r>
            <a:r>
              <a:rPr lang="en-US" dirty="0"/>
              <a:t>converging &lt;default-centos-67&gt;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Title 6"/>
          <p:cNvSpPr>
            <a:spLocks noGrp="1"/>
          </p:cNvSpPr>
          <p:nvPr>
            <p:ph type="title"/>
          </p:nvPr>
        </p:nvSpPr>
        <p:spPr/>
        <p:txBody>
          <a:bodyPr/>
          <a:lstStyle/>
          <a:p>
            <a:r>
              <a:rPr lang="en-US" dirty="0" smtClean="0"/>
              <a:t>Re-Converge the Test Instance</a:t>
            </a:r>
            <a:endParaRPr lang="en-US" dirty="0"/>
          </a:p>
        </p:txBody>
      </p:sp>
    </p:spTree>
    <p:extLst>
      <p:ext uri="{BB962C8B-B14F-4D97-AF65-F5344CB8AC3E}">
        <p14:creationId xmlns:p14="http://schemas.microsoft.com/office/powerpoint/2010/main" val="1311288641"/>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a:t>             should match </a:t>
            </a:r>
            <a:r>
              <a:rPr lang="en-US" dirty="0" smtClean="0"/>
              <a:t>/Welcome Home/</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6" name="Title 5"/>
          <p:cNvSpPr>
            <a:spLocks noGrp="1"/>
          </p:cNvSpPr>
          <p:nvPr>
            <p:ph type="title"/>
          </p:nvPr>
        </p:nvSpPr>
        <p:spPr/>
        <p:txBody>
          <a:bodyPr/>
          <a:lstStyle/>
          <a:p>
            <a:r>
              <a:rPr lang="en-US" dirty="0" smtClean="0"/>
              <a:t>Re-Verify the Test Instance</a:t>
            </a:r>
            <a:endParaRPr lang="en-US" dirty="0"/>
          </a:p>
        </p:txBody>
      </p:sp>
    </p:spTree>
    <p:extLst>
      <p:ext uri="{BB962C8B-B14F-4D97-AF65-F5344CB8AC3E}">
        <p14:creationId xmlns:p14="http://schemas.microsoft.com/office/powerpoint/2010/main" val="975813080"/>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smtClean="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ü"/>
            </a:pPr>
            <a:r>
              <a:rPr lang="en-US" dirty="0"/>
              <a:t>Converge the cookbook and execute the tests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82617" flipH="1">
            <a:off x="12261414" y="6738463"/>
            <a:ext cx="4873752" cy="3436542"/>
          </a:xfrm>
          <a:prstGeom prst="rect">
            <a:avLst/>
          </a:prstGeom>
        </p:spPr>
      </p:pic>
      <p:sp>
        <p:nvSpPr>
          <p:cNvPr id="7" name="Arc 6"/>
          <p:cNvSpPr/>
          <p:nvPr/>
        </p:nvSpPr>
        <p:spPr>
          <a:xfrm rot="12130957">
            <a:off x="12363590" y="7319410"/>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ectangle 7"/>
          <p:cNvSpPr/>
          <p:nvPr/>
        </p:nvSpPr>
        <p:spPr bwMode="auto">
          <a:xfrm>
            <a:off x="9418320" y="6434668"/>
            <a:ext cx="3208274" cy="907762"/>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Yes, I would like some product in my hair.</a:t>
            </a:r>
            <a:endParaRPr lang="en-US" sz="1800" dirty="0" smtClean="0">
              <a:solidFill>
                <a:schemeClr val="tx2"/>
              </a:solidFill>
            </a:endParaRPr>
          </a:p>
        </p:txBody>
      </p:sp>
    </p:spTree>
    <p:extLst>
      <p:ext uri="{BB962C8B-B14F-4D97-AF65-F5344CB8AC3E}">
        <p14:creationId xmlns:p14="http://schemas.microsoft.com/office/powerpoint/2010/main" val="1816074623"/>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Do Our Tests Really Work?</a:t>
            </a:r>
            <a:endParaRPr lang="en-US" dirty="0"/>
          </a:p>
        </p:txBody>
      </p:sp>
      <p:sp>
        <p:nvSpPr>
          <p:cNvPr id="3" name="Subtitle 2"/>
          <p:cNvSpPr>
            <a:spLocks noGrp="1"/>
          </p:cNvSpPr>
          <p:nvPr>
            <p:ph type="subTitle" idx="1"/>
          </p:nvPr>
        </p:nvSpPr>
        <p:spPr/>
        <p:txBody>
          <a:bodyPr/>
          <a:lstStyle/>
          <a:p>
            <a:r>
              <a:rPr lang="en-US" dirty="0" smtClean="0"/>
              <a:t>What if we removed code from within the recipes and ran the tests?</a:t>
            </a:r>
          </a:p>
        </p:txBody>
      </p:sp>
    </p:spTree>
    <p:extLst>
      <p:ext uri="{BB962C8B-B14F-4D97-AF65-F5344CB8AC3E}">
        <p14:creationId xmlns:p14="http://schemas.microsoft.com/office/powerpoint/2010/main" val="669522389"/>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Heckling Your Code</a:t>
            </a:r>
            <a:endParaRPr lang="en-US" dirty="0"/>
          </a:p>
        </p:txBody>
      </p:sp>
      <p:sp>
        <p:nvSpPr>
          <p:cNvPr id="3" name="Subtitle 2"/>
          <p:cNvSpPr>
            <a:spLocks noGrp="1"/>
          </p:cNvSpPr>
          <p:nvPr>
            <p:ph type="subTitle" idx="1"/>
          </p:nvPr>
        </p:nvSpPr>
        <p:spPr/>
        <p:txBody>
          <a:bodyPr/>
          <a:lstStyle/>
          <a:p>
            <a:r>
              <a:rPr lang="en-US" dirty="0" smtClean="0"/>
              <a:t>Mutation testing is used to design new software tests and evaluate the quality of existing software tests. Mutation testing involves modifying a program in small ways.</a:t>
            </a:r>
            <a:endParaRPr lang="en-US" dirty="0"/>
          </a:p>
        </p:txBody>
      </p:sp>
    </p:spTree>
    <p:extLst>
      <p:ext uri="{BB962C8B-B14F-4D97-AF65-F5344CB8AC3E}">
        <p14:creationId xmlns:p14="http://schemas.microsoft.com/office/powerpoint/2010/main" val="97679373"/>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Heckle That Code</a:t>
            </a:r>
            <a:endParaRPr lang="en-US" dirty="0"/>
          </a:p>
        </p:txBody>
      </p:sp>
      <p:sp>
        <p:nvSpPr>
          <p:cNvPr id="3" name="Content Placeholder 2"/>
          <p:cNvSpPr>
            <a:spLocks noGrp="1"/>
          </p:cNvSpPr>
          <p:nvPr>
            <p:ph sz="quarter" idx="11"/>
          </p:nvPr>
        </p:nvSpPr>
        <p:spPr/>
        <p:txBody>
          <a:bodyPr/>
          <a:lstStyle/>
          <a:p>
            <a:r>
              <a:rPr lang="en-US" dirty="0" smtClean="0"/>
              <a:t>It could be a game show. Maybe on Twitch?</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Remove / Comment source code</a:t>
            </a:r>
          </a:p>
          <a:p>
            <a:pPr marL="342900" indent="-342900">
              <a:buFont typeface="Wingdings" charset="2"/>
              <a:buChar char="q"/>
            </a:pPr>
            <a:r>
              <a:rPr lang="en-US" dirty="0"/>
              <a:t>Converge the cookbook and execute the tests</a:t>
            </a:r>
          </a:p>
          <a:p>
            <a:pPr marL="342900" indent="-342900">
              <a:buFont typeface="Wingdings" charset="2"/>
              <a:buChar char="q"/>
            </a:pPr>
            <a:endParaRPr lang="en-US" dirty="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42317261"/>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Comment Out Key Code Within the Default Recipe</a:t>
            </a:r>
            <a:endParaRPr lang="en-US" sz="4800"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 </a:t>
            </a:r>
            <a:r>
              <a:rPr lang="en-US" dirty="0" err="1" smtClean="0"/>
              <a:t>include_recipe</a:t>
            </a:r>
            <a:r>
              <a:rPr lang="en-US" dirty="0" smtClean="0"/>
              <a:t> </a:t>
            </a:r>
            <a:r>
              <a:rPr lang="en-US" dirty="0"/>
              <a:t>'</a:t>
            </a:r>
            <a:r>
              <a:rPr lang="en-US" dirty="0" err="1"/>
              <a:t>httpd</a:t>
            </a:r>
            <a:r>
              <a:rPr lang="en-US" dirty="0"/>
              <a:t>::install</a:t>
            </a:r>
            <a:r>
              <a:rPr lang="en-US" dirty="0" smtClean="0"/>
              <a:t>'</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2"/>
          </p:nvPr>
        </p:nvSpPr>
        <p:spPr>
          <a:xfrm>
            <a:off x="1124446" y="4098072"/>
            <a:ext cx="14404273" cy="624942"/>
          </a:xfrm>
          <a:solidFill>
            <a:srgbClr val="108001">
              <a:alpha val="25000"/>
            </a:srgbClr>
          </a:solidFill>
        </p:spPr>
        <p:txBody>
          <a:bodyPr/>
          <a:lstStyle/>
          <a:p>
            <a:endParaRPr lang="en-US" dirty="0"/>
          </a:p>
        </p:txBody>
      </p:sp>
    </p:spTree>
    <p:extLst>
      <p:ext uri="{BB962C8B-B14F-4D97-AF65-F5344CB8AC3E}">
        <p14:creationId xmlns:p14="http://schemas.microsoft.com/office/powerpoint/2010/main" val="1783120233"/>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-----&gt; Converging &lt;default-centos-67&gt;...</a:t>
            </a:r>
          </a:p>
          <a:p>
            <a:r>
              <a:rPr lang="en-US" dirty="0" smtClean="0"/>
              <a:t>       Synchronizing Cookbooks:</a:t>
            </a:r>
          </a:p>
          <a:p>
            <a:r>
              <a:rPr lang="en-US" dirty="0" smtClean="0"/>
              <a:t>         </a:t>
            </a:r>
            <a:r>
              <a:rPr lang="en-US" dirty="0"/>
              <a:t>- </a:t>
            </a:r>
            <a:r>
              <a:rPr lang="en-US" dirty="0" err="1"/>
              <a:t>httpd</a:t>
            </a:r>
            <a:r>
              <a:rPr lang="en-US" dirty="0"/>
              <a:t> (0.1.0)</a:t>
            </a:r>
          </a:p>
          <a:p>
            <a:r>
              <a:rPr lang="en-US" dirty="0"/>
              <a:t>       Compiling Cookbooks...</a:t>
            </a:r>
          </a:p>
          <a:p>
            <a:r>
              <a:rPr lang="en-US" dirty="0"/>
              <a:t> </a:t>
            </a:r>
            <a:r>
              <a:rPr lang="en-US" dirty="0" smtClean="0"/>
              <a:t>      Converging </a:t>
            </a:r>
            <a:r>
              <a:rPr lang="en-US" dirty="0"/>
              <a:t>2 </a:t>
            </a:r>
            <a:r>
              <a:rPr lang="en-US" dirty="0" smtClean="0"/>
              <a:t>resources</a:t>
            </a:r>
          </a:p>
          <a:p>
            <a:r>
              <a:rPr lang="en-US" dirty="0" smtClean="0"/>
              <a:t>       </a:t>
            </a:r>
            <a:r>
              <a:rPr lang="en-US" dirty="0"/>
              <a:t>Recipe: </a:t>
            </a:r>
            <a:r>
              <a:rPr lang="en-US" dirty="0" err="1"/>
              <a:t>httpd</a:t>
            </a:r>
            <a:r>
              <a:rPr lang="en-US" dirty="0"/>
              <a:t>::</a:t>
            </a:r>
            <a:r>
              <a:rPr lang="en-US" dirty="0" smtClean="0"/>
              <a:t>configuration</a:t>
            </a:r>
          </a:p>
          <a:p>
            <a:r>
              <a:rPr lang="en-US" dirty="0" smtClean="0"/>
              <a:t>        </a:t>
            </a:r>
            <a:r>
              <a:rPr lang="en-US" dirty="0"/>
              <a:t>(up to date</a:t>
            </a:r>
            <a:r>
              <a:rPr lang="en-US" dirty="0" smtClean="0"/>
              <a:t>)</a:t>
            </a:r>
          </a:p>
          <a:p>
            <a:r>
              <a:rPr lang="en-US" dirty="0" smtClean="0"/>
              <a:t>       </a:t>
            </a:r>
            <a:r>
              <a:rPr lang="en-US" dirty="0"/>
              <a:t>Recipe: </a:t>
            </a:r>
            <a:r>
              <a:rPr lang="en-US" dirty="0" err="1"/>
              <a:t>httpd</a:t>
            </a:r>
            <a:r>
              <a:rPr lang="en-US" dirty="0"/>
              <a:t>::</a:t>
            </a:r>
            <a:r>
              <a:rPr lang="en-US" dirty="0" smtClean="0"/>
              <a:t>service</a:t>
            </a:r>
          </a:p>
          <a:p>
            <a:r>
              <a:rPr lang="en-US" dirty="0" smtClean="0"/>
              <a:t>        </a:t>
            </a:r>
            <a:r>
              <a:rPr lang="en-US" dirty="0"/>
              <a:t>(up to date</a:t>
            </a:r>
            <a:r>
              <a:rPr lang="en-US" dirty="0" smtClean="0"/>
              <a:t>)</a:t>
            </a:r>
          </a:p>
          <a:p>
            <a:r>
              <a:rPr lang="en-US" dirty="0" smtClean="0"/>
              <a:t>         </a:t>
            </a:r>
            <a:r>
              <a:rPr lang="en-US" dirty="0"/>
              <a:t>* service[</a:t>
            </a:r>
            <a:r>
              <a:rPr lang="en-US" dirty="0" err="1"/>
              <a:t>httpd</a:t>
            </a:r>
            <a:r>
              <a:rPr lang="en-US" dirty="0"/>
              <a:t>] action enable (up to date</a:t>
            </a:r>
            <a:r>
              <a:rPr lang="en-US" dirty="0" smtClean="0"/>
              <a:t>)</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Content Placeholder 6"/>
          <p:cNvSpPr>
            <a:spLocks noGrp="1"/>
          </p:cNvSpPr>
          <p:nvPr>
            <p:ph sz="quarter" idx="12"/>
          </p:nvPr>
        </p:nvSpPr>
        <p:spPr>
          <a:xfrm>
            <a:off x="1127883" y="4454025"/>
            <a:ext cx="14420850" cy="557213"/>
          </a:xfrm>
        </p:spPr>
        <p:txBody>
          <a:bodyPr/>
          <a:lstStyle/>
          <a:p>
            <a:endParaRPr lang="en-US" dirty="0"/>
          </a:p>
        </p:txBody>
      </p:sp>
      <p:sp>
        <p:nvSpPr>
          <p:cNvPr id="4" name="Title 3"/>
          <p:cNvSpPr>
            <a:spLocks noGrp="1"/>
          </p:cNvSpPr>
          <p:nvPr>
            <p:ph type="title"/>
          </p:nvPr>
        </p:nvSpPr>
        <p:spPr/>
        <p:txBody>
          <a:bodyPr/>
          <a:lstStyle/>
          <a:p>
            <a:r>
              <a:rPr lang="en-US" dirty="0" smtClean="0"/>
              <a:t>Re-Converge the Test Instance</a:t>
            </a:r>
            <a:endParaRPr lang="en-US" dirty="0"/>
          </a:p>
        </p:txBody>
      </p:sp>
    </p:spTree>
    <p:extLst>
      <p:ext uri="{BB962C8B-B14F-4D97-AF65-F5344CB8AC3E}">
        <p14:creationId xmlns:p14="http://schemas.microsoft.com/office/powerpoint/2010/main" val="399217214"/>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What is Test Driven Development (TDD)? </a:t>
            </a:r>
          </a:p>
          <a:p>
            <a:pPr marL="457200" indent="-457200">
              <a:buFont typeface="Wingdings" charset="2"/>
              <a:buChar char="q"/>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2037537998"/>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smtClean="0"/>
              <a:t>             </a:t>
            </a:r>
            <a:r>
              <a:rPr lang="en-US" dirty="0"/>
              <a:t>should match </a:t>
            </a:r>
            <a:r>
              <a:rPr lang="en-US" dirty="0" smtClean="0"/>
              <a:t>/Welcome Home/</a:t>
            </a:r>
          </a:p>
          <a:p>
            <a:r>
              <a:rPr lang="en-US" dirty="0" smtClean="0"/>
              <a:t>       Finished </a:t>
            </a:r>
            <a:r>
              <a:rPr lang="en-US" dirty="0"/>
              <a:t>in 0.15802 seconds (files took 0.63276 seconds </a:t>
            </a:r>
            <a:r>
              <a:rPr lang="en-US" dirty="0" smtClean="0"/>
              <a:t>...</a:t>
            </a:r>
            <a:endParaRPr lang="en-US" dirty="0"/>
          </a:p>
          <a:p>
            <a:r>
              <a:rPr lang="en-US" dirty="0"/>
              <a:t>       1 example, 0 failures</a:t>
            </a:r>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7" name="Content Placeholder 6"/>
          <p:cNvSpPr>
            <a:spLocks noGrp="1"/>
          </p:cNvSpPr>
          <p:nvPr>
            <p:ph sz="quarter" idx="12"/>
          </p:nvPr>
        </p:nvSpPr>
        <p:spPr>
          <a:xfrm>
            <a:off x="1127883" y="4966511"/>
            <a:ext cx="14420850" cy="557213"/>
          </a:xfrm>
        </p:spPr>
        <p:txBody>
          <a:bodyPr/>
          <a:lstStyle/>
          <a:p>
            <a:endParaRPr lang="en-US" dirty="0"/>
          </a:p>
        </p:txBody>
      </p:sp>
      <p:sp>
        <p:nvSpPr>
          <p:cNvPr id="4" name="Title 3"/>
          <p:cNvSpPr>
            <a:spLocks noGrp="1"/>
          </p:cNvSpPr>
          <p:nvPr>
            <p:ph type="title"/>
          </p:nvPr>
        </p:nvSpPr>
        <p:spPr/>
        <p:txBody>
          <a:bodyPr/>
          <a:lstStyle/>
          <a:p>
            <a:r>
              <a:rPr lang="en-US" dirty="0" smtClean="0"/>
              <a:t>Re-Verify the Test Instance</a:t>
            </a:r>
            <a:endParaRPr lang="en-US" dirty="0"/>
          </a:p>
        </p:txBody>
      </p:sp>
    </p:spTree>
    <p:extLst>
      <p:ext uri="{BB962C8B-B14F-4D97-AF65-F5344CB8AC3E}">
        <p14:creationId xmlns:p14="http://schemas.microsoft.com/office/powerpoint/2010/main" val="683408883"/>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 &amp; Verify</a:t>
            </a:r>
            <a:endParaRPr lang="en-US" u="sng" dirty="0"/>
          </a:p>
        </p:txBody>
      </p:sp>
      <p:sp>
        <p:nvSpPr>
          <p:cNvPr id="3" name="Subtitle 2"/>
          <p:cNvSpPr>
            <a:spLocks noGrp="1"/>
          </p:cNvSpPr>
          <p:nvPr>
            <p:ph type="subTitle" idx="1"/>
          </p:nvPr>
        </p:nvSpPr>
        <p:spPr/>
        <p:txBody>
          <a:bodyPr/>
          <a:lstStyle/>
          <a:p>
            <a:r>
              <a:rPr lang="en-US" dirty="0" smtClean="0"/>
              <a:t>Running converge or verify will create a new instance the first time it is run. The same instance is used for each additional converge or verify.</a:t>
            </a:r>
          </a:p>
          <a:p>
            <a:endParaRPr lang="en-US" dirty="0"/>
          </a:p>
          <a:p>
            <a:r>
              <a:rPr lang="en-US" dirty="0" smtClean="0"/>
              <a:t>The test instance policy changed, but no resource explicitly removed or uninstalled the resources defined in the install recipe.</a:t>
            </a:r>
          </a:p>
        </p:txBody>
      </p:sp>
    </p:spTree>
    <p:extLst>
      <p:ext uri="{BB962C8B-B14F-4D97-AF65-F5344CB8AC3E}">
        <p14:creationId xmlns:p14="http://schemas.microsoft.com/office/powerpoint/2010/main" val="1862323343"/>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Destroyed</a:t>
            </a:r>
            <a:endParaRPr lang="en-US" sz="2400" b="1" dirty="0" smtClean="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smtClean="0"/>
              <a:t>Kitchen Destroy</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destroy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42185636"/>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test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Destroyed</a:t>
            </a:r>
            <a:endParaRPr lang="en-US" sz="2400" b="1" dirty="0" smtClean="0">
              <a:gradFill>
                <a:gsLst>
                  <a:gs pos="0">
                    <a:srgbClr val="FFFFFF"/>
                  </a:gs>
                  <a:gs pos="100000">
                    <a:srgbClr val="FFFFFF"/>
                  </a:gs>
                </a:gsLst>
                <a:lin ang="5400000" scaled="0"/>
              </a:gradFill>
            </a:endParaRP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(for clean-up), creates, converges, verifies </a:t>
            </a:r>
          </a:p>
          <a:p>
            <a:r>
              <a:rPr lang="en-US" b="1" dirty="0">
                <a:latin typeface="Courier New" panose="02070309020205020404" pitchFamily="49" charset="0"/>
                <a:cs typeface="Courier New" panose="02070309020205020404" pitchFamily="49" charset="0"/>
              </a:rPr>
              <a:t>and then 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 name="Curved Down Arrow 4"/>
          <p:cNvSpPr/>
          <p:nvPr/>
        </p:nvSpPr>
        <p:spPr bwMode="auto">
          <a:xfrm rot="16200000">
            <a:off x="490733" y="6205409"/>
            <a:ext cx="1428959" cy="1397790"/>
          </a:xfrm>
          <a:prstGeom prst="curvedDown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42405332"/>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p:txBody>
          <a:bodyPr/>
          <a:lstStyle/>
          <a:p>
            <a:r>
              <a:rPr lang="en-US" dirty="0" smtClean="0"/>
              <a:t>Destroying the instance ensures that the policy is being applied to a new instance.</a:t>
            </a:r>
          </a:p>
          <a:p>
            <a:endParaRPr lang="en-US" dirty="0"/>
          </a:p>
          <a:p>
            <a:r>
              <a:rPr lang="en-US" dirty="0"/>
              <a:t>The test instance </a:t>
            </a:r>
            <a:r>
              <a:rPr lang="en-US" dirty="0" smtClean="0"/>
              <a:t>is re-created and then the updated policy is applied to the new instance. The new policy is incomplete causing an error.</a:t>
            </a:r>
            <a:endParaRPr lang="en-US" dirty="0"/>
          </a:p>
        </p:txBody>
      </p:sp>
    </p:spTree>
    <p:extLst>
      <p:ext uri="{BB962C8B-B14F-4D97-AF65-F5344CB8AC3E}">
        <p14:creationId xmlns:p14="http://schemas.microsoft.com/office/powerpoint/2010/main" val="1853469755"/>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Cleaning up any prior instances of &lt;default-centos-67&gt;</a:t>
            </a:r>
          </a:p>
          <a:p>
            <a:r>
              <a:rPr lang="en-US" dirty="0"/>
              <a:t>-----&gt; Destroying &lt;default-centos-67&gt;..</a:t>
            </a:r>
            <a:r>
              <a:rPr lang="en-US" dirty="0" smtClean="0"/>
              <a:t>.</a:t>
            </a:r>
          </a:p>
          <a:p>
            <a:r>
              <a:rPr lang="en-US" dirty="0" smtClean="0"/>
              <a:t>     ...</a:t>
            </a:r>
          </a:p>
          <a:p>
            <a:r>
              <a:rPr lang="en-US" dirty="0"/>
              <a:t>-----&gt; Testing &lt;default-centos-67&gt;</a:t>
            </a:r>
          </a:p>
          <a:p>
            <a:r>
              <a:rPr lang="en-US" dirty="0"/>
              <a:t>-----&gt; Creating &lt;default-centos-67&gt;..</a:t>
            </a:r>
            <a:r>
              <a:rPr lang="en-US" dirty="0" smtClean="0"/>
              <a:t>.</a:t>
            </a:r>
          </a:p>
          <a:p>
            <a:r>
              <a:rPr lang="en-US" dirty="0"/>
              <a:t>-----&gt; Running </a:t>
            </a:r>
            <a:r>
              <a:rPr lang="en-US" dirty="0" err="1"/>
              <a:t>serverspec</a:t>
            </a:r>
            <a:r>
              <a:rPr lang="en-US" dirty="0"/>
              <a:t> test </a:t>
            </a:r>
            <a:r>
              <a:rPr lang="en-US" dirty="0" smtClean="0"/>
              <a:t>suite</a:t>
            </a:r>
          </a:p>
          <a:p>
            <a:r>
              <a:rPr lang="en-US" dirty="0" smtClean="0"/>
              <a:t>     ...</a:t>
            </a:r>
          </a:p>
          <a:p>
            <a:r>
              <a:rPr lang="en-US" dirty="0" smtClean="0"/>
              <a:t>     Finished </a:t>
            </a:r>
            <a:r>
              <a:rPr lang="en-US" dirty="0"/>
              <a:t>in 0.19434 seconds (files took 0.57409 seconds </a:t>
            </a:r>
            <a:r>
              <a:rPr lang="en-US" dirty="0" smtClean="0"/>
              <a:t>t...</a:t>
            </a:r>
            <a:endParaRPr lang="en-US" dirty="0"/>
          </a:p>
          <a:p>
            <a:r>
              <a:rPr lang="en-US" dirty="0">
                <a:solidFill>
                  <a:srgbClr val="FF0000"/>
                </a:solidFill>
              </a:rPr>
              <a:t>     </a:t>
            </a:r>
            <a:r>
              <a:rPr lang="en-US" dirty="0" smtClean="0">
                <a:solidFill>
                  <a:srgbClr val="FF0000"/>
                </a:solidFill>
              </a:rPr>
              <a:t>1 </a:t>
            </a:r>
            <a:r>
              <a:rPr lang="en-US" dirty="0">
                <a:solidFill>
                  <a:srgbClr val="FF0000"/>
                </a:solidFill>
              </a:rPr>
              <a:t>example, 1 failure</a:t>
            </a:r>
          </a:p>
        </p:txBody>
      </p:sp>
      <p:sp>
        <p:nvSpPr>
          <p:cNvPr id="3" name="Text Placeholder 2"/>
          <p:cNvSpPr>
            <a:spLocks noGrp="1"/>
          </p:cNvSpPr>
          <p:nvPr>
            <p:ph type="body" sz="quarter" idx="11"/>
          </p:nvPr>
        </p:nvSpPr>
        <p:spPr/>
        <p:txBody>
          <a:bodyPr/>
          <a:lstStyle/>
          <a:p>
            <a:r>
              <a:rPr lang="en-US" dirty="0" smtClean="0"/>
              <a:t>&gt; kitchen test</a:t>
            </a:r>
            <a:endParaRPr lang="en-US" dirty="0"/>
          </a:p>
        </p:txBody>
      </p:sp>
      <p:sp>
        <p:nvSpPr>
          <p:cNvPr id="4" name="Content Placeholder 3"/>
          <p:cNvSpPr>
            <a:spLocks noGrp="1"/>
          </p:cNvSpPr>
          <p:nvPr>
            <p:ph sz="quarter" idx="12"/>
          </p:nvPr>
        </p:nvSpPr>
        <p:spPr>
          <a:xfrm>
            <a:off x="1122782" y="7064779"/>
            <a:ext cx="14420850" cy="557213"/>
          </a:xfrm>
          <a:solidFill>
            <a:schemeClr val="accent1">
              <a:alpha val="40000"/>
            </a:schemeClr>
          </a:solidFill>
          <a:ln>
            <a:noFill/>
          </a:ln>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Test the Cookbook Against a </a:t>
            </a:r>
            <a:r>
              <a:rPr lang="en-US" smtClean="0"/>
              <a:t>New Instance</a:t>
            </a:r>
            <a:endParaRPr lang="en-US"/>
          </a:p>
        </p:txBody>
      </p:sp>
    </p:spTree>
    <p:extLst>
      <p:ext uri="{BB962C8B-B14F-4D97-AF65-F5344CB8AC3E}">
        <p14:creationId xmlns:p14="http://schemas.microsoft.com/office/powerpoint/2010/main" val="2067932778"/>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b="1" dirty="0" smtClean="0"/>
              <a:t>Faster</a:t>
            </a:r>
            <a:r>
              <a:rPr lang="en-US" dirty="0" smtClean="0"/>
              <a:t> execution time</a:t>
            </a:r>
          </a:p>
          <a:p>
            <a:endParaRPr lang="en-US" dirty="0" smtClean="0"/>
          </a:p>
          <a:p>
            <a:r>
              <a:rPr lang="en-US" dirty="0" smtClean="0"/>
              <a:t>Running converge twice will ensure your policy applies without error to </a:t>
            </a:r>
            <a:r>
              <a:rPr lang="en-US" b="1" dirty="0" smtClean="0"/>
              <a:t>existing instances</a:t>
            </a:r>
            <a:endParaRPr lang="en-US" b="1" dirty="0"/>
          </a:p>
        </p:txBody>
      </p:sp>
      <p:sp>
        <p:nvSpPr>
          <p:cNvPr id="3" name="Subtitle 2"/>
          <p:cNvSpPr>
            <a:spLocks noGrp="1"/>
          </p:cNvSpPr>
          <p:nvPr>
            <p:ph sz="quarter" idx="12"/>
          </p:nvPr>
        </p:nvSpPr>
        <p:spPr/>
        <p:txBody>
          <a:bodyPr/>
          <a:lstStyle/>
          <a:p>
            <a:r>
              <a:rPr lang="en-US" b="1" dirty="0" smtClean="0"/>
              <a:t>Slower</a:t>
            </a:r>
            <a:r>
              <a:rPr lang="en-US" dirty="0" smtClean="0"/>
              <a:t> execution time</a:t>
            </a:r>
          </a:p>
          <a:p>
            <a:endParaRPr lang="en-US" dirty="0"/>
          </a:p>
          <a:p>
            <a:r>
              <a:rPr lang="en-US" dirty="0" smtClean="0"/>
              <a:t>Running test will ensure your policy applies without error to any </a:t>
            </a:r>
            <a:r>
              <a:rPr lang="en-US" b="1" dirty="0" smtClean="0"/>
              <a:t>new instances</a:t>
            </a:r>
          </a:p>
        </p:txBody>
      </p:sp>
      <p:sp>
        <p:nvSpPr>
          <p:cNvPr id="5" name="Text Placeholder 4"/>
          <p:cNvSpPr>
            <a:spLocks noGrp="1"/>
          </p:cNvSpPr>
          <p:nvPr>
            <p:ph type="body" sz="quarter" idx="15"/>
          </p:nvPr>
        </p:nvSpPr>
        <p:spPr/>
        <p:txBody>
          <a:bodyPr/>
          <a:lstStyle/>
          <a:p>
            <a:r>
              <a:rPr lang="en-US" dirty="0" smtClean="0"/>
              <a:t>Converge &amp; Verify</a:t>
            </a:r>
            <a:endParaRPr lang="en-US" dirty="0"/>
          </a:p>
        </p:txBody>
      </p:sp>
      <p:sp>
        <p:nvSpPr>
          <p:cNvPr id="6" name="Text Placeholder 5"/>
          <p:cNvSpPr>
            <a:spLocks noGrp="1"/>
          </p:cNvSpPr>
          <p:nvPr>
            <p:ph type="body" sz="quarter" idx="16"/>
          </p:nvPr>
        </p:nvSpPr>
        <p:spPr/>
        <p:txBody>
          <a:bodyPr/>
          <a:lstStyle/>
          <a:p>
            <a:r>
              <a:rPr lang="en-US" dirty="0" smtClean="0"/>
              <a:t>Test</a:t>
            </a:r>
            <a:endParaRPr lang="en-US" dirty="0"/>
          </a:p>
        </p:txBody>
      </p:sp>
    </p:spTree>
    <p:extLst>
      <p:ext uri="{BB962C8B-B14F-4D97-AF65-F5344CB8AC3E}">
        <p14:creationId xmlns:p14="http://schemas.microsoft.com/office/powerpoint/2010/main" val="1389149681"/>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q"/>
            </a:pPr>
            <a:r>
              <a:rPr lang="en-US" b="1" dirty="0" smtClean="0"/>
              <a:t>Faster Feedback with Unit 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843234978"/>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Slower Feedback Cycle</a:t>
            </a:r>
            <a:endParaRPr lang="en-US" dirty="0"/>
          </a:p>
        </p:txBody>
      </p:sp>
      <p:sp>
        <p:nvSpPr>
          <p:cNvPr id="3" name="Subtitle 2"/>
          <p:cNvSpPr>
            <a:spLocks noGrp="1"/>
          </p:cNvSpPr>
          <p:nvPr>
            <p:ph type="subTitle" idx="1"/>
          </p:nvPr>
        </p:nvSpPr>
        <p:spPr/>
        <p:txBody>
          <a:bodyPr/>
          <a:lstStyle/>
          <a:p>
            <a:r>
              <a:rPr lang="en-US" dirty="0"/>
              <a:t>The slower the feedback loop the less value it provides to you while developing your cookbooks. You are less inclined to run the test suite. Which means you will likely miss issues as they happen</a:t>
            </a:r>
            <a:r>
              <a:rPr lang="en-US" dirty="0" smtClean="0"/>
              <a:t>.</a:t>
            </a:r>
            <a:endParaRPr lang="en-US" dirty="0"/>
          </a:p>
        </p:txBody>
      </p:sp>
    </p:spTree>
    <p:extLst>
      <p:ext uri="{BB962C8B-B14F-4D97-AF65-F5344CB8AC3E}">
        <p14:creationId xmlns:p14="http://schemas.microsoft.com/office/powerpoint/2010/main" val="862604989"/>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8" y="2294619"/>
            <a:ext cx="6880080" cy="852712"/>
          </a:xfrm>
        </p:spPr>
        <p:txBody>
          <a:bodyPr>
            <a:noAutofit/>
          </a:bodyPr>
          <a:lstStyle/>
          <a:p>
            <a:r>
              <a:rPr lang="en-US" sz="5400" dirty="0" smtClean="0"/>
              <a:t>External Dependencies</a:t>
            </a:r>
            <a:endParaRPr lang="en-US" sz="5400" dirty="0"/>
          </a:p>
        </p:txBody>
      </p:sp>
      <p:sp>
        <p:nvSpPr>
          <p:cNvPr id="6" name="Rounded Rectangle 5"/>
          <p:cNvSpPr/>
          <p:nvPr/>
        </p:nvSpPr>
        <p:spPr bwMode="auto">
          <a:xfrm>
            <a:off x="8884248"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8884248"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406763"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9406762"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9406763"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9406763"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8884247"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Subtitle 4"/>
          <p:cNvSpPr>
            <a:spLocks noGrp="1"/>
          </p:cNvSpPr>
          <p:nvPr>
            <p:ph type="subTitle" idx="1"/>
          </p:nvPr>
        </p:nvSpPr>
        <p:spPr>
          <a:xfrm>
            <a:off x="1671638" y="3430180"/>
            <a:ext cx="6866880" cy="3188079"/>
          </a:xfrm>
        </p:spPr>
        <p:txBody>
          <a:bodyPr/>
          <a:lstStyle/>
          <a:p>
            <a:r>
              <a:rPr lang="en-US" dirty="0" smtClean="0"/>
              <a:t>The speed of the test suite is affected by the external dependency on the creation of the test instance, installing chef, and applying the run list.</a:t>
            </a:r>
            <a:endParaRPr lang="en-US" dirty="0"/>
          </a:p>
        </p:txBody>
      </p:sp>
      <p:sp>
        <p:nvSpPr>
          <p:cNvPr id="15" name="Rounded Rectangle 14"/>
          <p:cNvSpPr/>
          <p:nvPr/>
        </p:nvSpPr>
        <p:spPr bwMode="auto">
          <a:xfrm>
            <a:off x="8830443" y="716388"/>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42334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a:t>
            </a:r>
            <a:r>
              <a:rPr lang="en-US" smtClean="0"/>
              <a:t>succeed.</a:t>
            </a:r>
          </a:p>
          <a:p>
            <a:pPr marL="514350" indent="-514350">
              <a:buFont typeface="+mj-lt"/>
              <a:buAutoNum type="arabicPeriod"/>
            </a:pPr>
            <a:r>
              <a:rPr lang="en-US" smtClean="0"/>
              <a:t>Refactor</a:t>
            </a:r>
            <a:endParaRPr lang="en-US" dirty="0"/>
          </a:p>
        </p:txBody>
      </p:sp>
    </p:spTree>
    <p:extLst>
      <p:ext uri="{BB962C8B-B14F-4D97-AF65-F5344CB8AC3E}">
        <p14:creationId xmlns:p14="http://schemas.microsoft.com/office/powerpoint/2010/main" val="247794383"/>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8884248"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8884248"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406763"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9406762"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9406763"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9406763"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8884247"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4" name="Rectangle 3"/>
          <p:cNvSpPr/>
          <p:nvPr/>
        </p:nvSpPr>
        <p:spPr bwMode="auto">
          <a:xfrm>
            <a:off x="8884247" y="1605071"/>
            <a:ext cx="4098471" cy="3560053"/>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ectangle 14"/>
          <p:cNvSpPr/>
          <p:nvPr/>
        </p:nvSpPr>
        <p:spPr bwMode="auto">
          <a:xfrm>
            <a:off x="8884247" y="6172594"/>
            <a:ext cx="4098471" cy="1735730"/>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Title 1"/>
          <p:cNvSpPr txBox="1">
            <a:spLocks/>
          </p:cNvSpPr>
          <p:nvPr/>
        </p:nvSpPr>
        <p:spPr bwMode="white">
          <a:xfrm>
            <a:off x="1671637" y="2294619"/>
            <a:ext cx="6866881"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sz="5400" dirty="0" smtClean="0"/>
              <a:t>Resource Collection</a:t>
            </a:r>
            <a:endParaRPr lang="en-US" sz="5400" dirty="0"/>
          </a:p>
        </p:txBody>
      </p:sp>
      <p:sp>
        <p:nvSpPr>
          <p:cNvPr id="18" name="Subtitle 4"/>
          <p:cNvSpPr>
            <a:spLocks noGrp="1"/>
          </p:cNvSpPr>
          <p:nvPr>
            <p:ph type="subTitle" idx="1"/>
          </p:nvPr>
        </p:nvSpPr>
        <p:spPr>
          <a:xfrm>
            <a:off x="1671637" y="3430180"/>
            <a:ext cx="6866881" cy="3188079"/>
          </a:xfrm>
        </p:spPr>
        <p:txBody>
          <a:bodyPr/>
          <a:lstStyle/>
          <a:p>
            <a:r>
              <a:rPr lang="en-US" dirty="0" smtClean="0"/>
              <a:t>The resource collection is a list of all the resources and recipes loaded across all the recipes within the run list.</a:t>
            </a:r>
          </a:p>
        </p:txBody>
      </p:sp>
    </p:spTree>
    <p:extLst>
      <p:ext uri="{BB962C8B-B14F-4D97-AF65-F5344CB8AC3E}">
        <p14:creationId xmlns:p14="http://schemas.microsoft.com/office/powerpoint/2010/main" val="335616556"/>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Collection</a:t>
            </a:r>
            <a:endParaRPr lang="en-US" dirty="0"/>
          </a:p>
        </p:txBody>
      </p:sp>
      <p:grpSp>
        <p:nvGrpSpPr>
          <p:cNvPr id="80" name="Group 79"/>
          <p:cNvGrpSpPr/>
          <p:nvPr/>
        </p:nvGrpSpPr>
        <p:grpSpPr>
          <a:xfrm>
            <a:off x="8946051" y="3899866"/>
            <a:ext cx="4036423" cy="3092408"/>
            <a:chOff x="8760946" y="3807722"/>
            <a:chExt cx="4036423" cy="3092408"/>
          </a:xfrm>
        </p:grpSpPr>
        <p:sp>
          <p:nvSpPr>
            <p:cNvPr id="72" name="Rectangle 71"/>
            <p:cNvSpPr/>
            <p:nvPr/>
          </p:nvSpPr>
          <p:spPr bwMode="auto">
            <a:xfrm>
              <a:off x="8760946" y="616600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1" name="Rectangle 70"/>
            <p:cNvSpPr/>
            <p:nvPr/>
          </p:nvSpPr>
          <p:spPr bwMode="auto">
            <a:xfrm>
              <a:off x="8760946" y="464574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1" name="Rectangle 30"/>
            <p:cNvSpPr/>
            <p:nvPr/>
          </p:nvSpPr>
          <p:spPr bwMode="auto">
            <a:xfrm>
              <a:off x="8760946" y="5403862"/>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8" name="Folded Corner 17"/>
            <p:cNvSpPr/>
            <p:nvPr/>
          </p:nvSpPr>
          <p:spPr bwMode="auto">
            <a:xfrm>
              <a:off x="8760946" y="3807722"/>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Resource Collection</a:t>
              </a:r>
            </a:p>
          </p:txBody>
        </p:sp>
        <p:sp>
          <p:nvSpPr>
            <p:cNvPr id="23" name="Diamond 22"/>
            <p:cNvSpPr/>
            <p:nvPr/>
          </p:nvSpPr>
          <p:spPr bwMode="auto">
            <a:xfrm>
              <a:off x="9066809" y="4727177"/>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4" name="Regular Pentagon 23"/>
            <p:cNvSpPr/>
            <p:nvPr/>
          </p:nvSpPr>
          <p:spPr bwMode="auto">
            <a:xfrm>
              <a:off x="9056691" y="5451845"/>
              <a:ext cx="548640" cy="54864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5" name="Oval 24"/>
            <p:cNvSpPr/>
            <p:nvPr/>
          </p:nvSpPr>
          <p:spPr bwMode="auto">
            <a:xfrm>
              <a:off x="9056691" y="6170890"/>
              <a:ext cx="548640" cy="54864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6" name="TextBox 25"/>
            <p:cNvSpPr txBox="1"/>
            <p:nvPr/>
          </p:nvSpPr>
          <p:spPr bwMode="white">
            <a:xfrm>
              <a:off x="9921312" y="4727177"/>
              <a:ext cx="2572561" cy="548641"/>
            </a:xfrm>
            <a:prstGeom prst="rect">
              <a:avLst/>
            </a:prstGeom>
            <a:noFill/>
            <a:ln>
              <a:noFill/>
            </a:ln>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package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sp>
          <p:nvSpPr>
            <p:cNvPr id="27" name="TextBox 26"/>
            <p:cNvSpPr txBox="1"/>
            <p:nvPr/>
          </p:nvSpPr>
          <p:spPr bwMode="white">
            <a:xfrm>
              <a:off x="9921312" y="5451844"/>
              <a:ext cx="2572561" cy="548641"/>
            </a:xfrm>
            <a:prstGeom prst="rect">
              <a:avLst/>
            </a:prstGeom>
          </p:spPr>
          <p:txBody>
            <a:bodyPr vert="horz" wrap="square" lIns="91440" tIns="91440" rIns="91440" bIns="91440" rtlCol="0" anchor="ctr">
              <a:noAutofit/>
            </a:bodyPr>
            <a:lstStyle/>
            <a:p>
              <a:r>
                <a:rPr lang="en-US" sz="2000" b="1" dirty="0" smtClean="0">
                  <a:latin typeface="Courier New" charset="0"/>
                  <a:ea typeface="Courier New" charset="0"/>
                  <a:cs typeface="Courier New" charset="0"/>
                </a:rPr>
                <a:t>file '/</a:t>
              </a:r>
              <a:r>
                <a:rPr lang="en-US" sz="2000" b="1" dirty="0" err="1" smtClean="0">
                  <a:latin typeface="Courier New" charset="0"/>
                  <a:ea typeface="Courier New" charset="0"/>
                  <a:cs typeface="Courier New" charset="0"/>
                </a:rPr>
                <a:t>var</a:t>
              </a:r>
              <a:r>
                <a:rPr lang="en-US" sz="2000" b="1" dirty="0" smtClean="0">
                  <a:latin typeface="Courier New" charset="0"/>
                  <a:ea typeface="Courier New" charset="0"/>
                  <a:cs typeface="Courier New" charset="0"/>
                </a:rPr>
                <a:t>/w...</a:t>
              </a:r>
            </a:p>
          </p:txBody>
        </p:sp>
        <p:sp>
          <p:nvSpPr>
            <p:cNvPr id="28" name="TextBox 27"/>
            <p:cNvSpPr txBox="1"/>
            <p:nvPr/>
          </p:nvSpPr>
          <p:spPr bwMode="white">
            <a:xfrm>
              <a:off x="9921312" y="6170421"/>
              <a:ext cx="2572561" cy="548641"/>
            </a:xfrm>
            <a:prstGeom prst="rect">
              <a:avLst/>
            </a:prstGeom>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service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grpSp>
      <p:grpSp>
        <p:nvGrpSpPr>
          <p:cNvPr id="81" name="Group 80"/>
          <p:cNvGrpSpPr/>
          <p:nvPr/>
        </p:nvGrpSpPr>
        <p:grpSpPr>
          <a:xfrm>
            <a:off x="2868117" y="3284981"/>
            <a:ext cx="4337277" cy="4134986"/>
            <a:chOff x="1671637" y="3827865"/>
            <a:chExt cx="4337277" cy="4134986"/>
          </a:xfrm>
        </p:grpSpPr>
        <p:sp>
          <p:nvSpPr>
            <p:cNvPr id="5" name="Rectangle 4"/>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11" name="Round Diagonal Corner Rectangle 10"/>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default</a:t>
              </a:r>
            </a:p>
          </p:txBody>
        </p:sp>
        <p:sp>
          <p:nvSpPr>
            <p:cNvPr id="6" name="Round Diagonal Corner Rectangle 5"/>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install</a:t>
              </a:r>
            </a:p>
          </p:txBody>
        </p:sp>
        <p:sp>
          <p:nvSpPr>
            <p:cNvPr id="7" name="Round Diagonal Corner Rectangle 6"/>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configuration</a:t>
              </a:r>
            </a:p>
          </p:txBody>
        </p:sp>
        <p:sp>
          <p:nvSpPr>
            <p:cNvPr id="8" name="Round Diagonal Corner Rectangle 7"/>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service</a:t>
              </a:r>
            </a:p>
          </p:txBody>
        </p:sp>
        <p:cxnSp>
          <p:nvCxnSpPr>
            <p:cNvPr id="9" name="Straight Connector 8"/>
            <p:cNvCxnSpPr>
              <a:stCxn id="11"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a:endCxn id="35" idx="1"/>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20" name="Diamond 1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egular Pentagon 20"/>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Oval 21"/>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5" name="Left Bracket 34"/>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cxnSp>
        <p:nvCxnSpPr>
          <p:cNvPr id="53" name="Straight Connector 52"/>
          <p:cNvCxnSpPr>
            <a:stCxn id="6" idx="0"/>
            <a:endCxn id="71" idx="1"/>
          </p:cNvCxnSpPr>
          <p:nvPr/>
        </p:nvCxnSpPr>
        <p:spPr>
          <a:xfrm>
            <a:off x="7061872" y="4887700"/>
            <a:ext cx="1884179" cy="217253"/>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5" name="Straight Connector 54"/>
          <p:cNvCxnSpPr>
            <a:stCxn id="7" idx="0"/>
            <a:endCxn id="31" idx="1"/>
          </p:cNvCxnSpPr>
          <p:nvPr/>
        </p:nvCxnSpPr>
        <p:spPr>
          <a:xfrm>
            <a:off x="7061871" y="5833271"/>
            <a:ext cx="1884180" cy="2979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a:stCxn id="8" idx="0"/>
            <a:endCxn id="72" idx="1"/>
          </p:cNvCxnSpPr>
          <p:nvPr/>
        </p:nvCxnSpPr>
        <p:spPr>
          <a:xfrm flipV="1">
            <a:off x="7061872" y="6625213"/>
            <a:ext cx="1884179" cy="153631"/>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759019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ChefSpec</a:t>
            </a:r>
            <a:endParaRPr lang="en-US" dirty="0"/>
          </a:p>
        </p:txBody>
      </p:sp>
      <p:sp>
        <p:nvSpPr>
          <p:cNvPr id="3" name="Subtitle 2"/>
          <p:cNvSpPr>
            <a:spLocks noGrp="1"/>
          </p:cNvSpPr>
          <p:nvPr>
            <p:ph type="subTitle" idx="1"/>
          </p:nvPr>
        </p:nvSpPr>
        <p:spPr>
          <a:xfrm>
            <a:off x="1671638" y="3271838"/>
            <a:ext cx="8800419" cy="3685016"/>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ChefSpec</a:t>
            </a:r>
            <a:r>
              <a:rPr lang="en-US" dirty="0" smtClean="0"/>
              <a:t> provides helpers and tools that allow you to express expectations about the state of </a:t>
            </a:r>
            <a:r>
              <a:rPr lang="en-US" b="1" dirty="0" smtClean="0"/>
              <a:t>resource collection</a:t>
            </a:r>
            <a:r>
              <a:rPr lang="en-US" dirty="0" smtClean="0"/>
              <a:t>.</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ChefSpec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415399670"/>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 versus </a:t>
            </a:r>
            <a:r>
              <a:rPr lang="en-US" dirty="0" err="1" smtClean="0"/>
              <a:t>ChefSpec</a:t>
            </a:r>
            <a:endParaRPr lang="en-US" dirty="0"/>
          </a:p>
        </p:txBody>
      </p:sp>
      <p:grpSp>
        <p:nvGrpSpPr>
          <p:cNvPr id="16" name="Group 15"/>
          <p:cNvGrpSpPr/>
          <p:nvPr/>
        </p:nvGrpSpPr>
        <p:grpSpPr>
          <a:xfrm>
            <a:off x="1671638" y="4274125"/>
            <a:ext cx="13811101" cy="704334"/>
            <a:chOff x="1671638" y="3631573"/>
            <a:chExt cx="13811101" cy="704334"/>
          </a:xfrm>
        </p:grpSpPr>
        <p:sp>
          <p:nvSpPr>
            <p:cNvPr id="9" name="Rounded Rectangle 8"/>
            <p:cNvSpPr/>
            <p:nvPr/>
          </p:nvSpPr>
          <p:spPr bwMode="auto">
            <a:xfrm>
              <a:off x="1671638" y="363896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363896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363896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2" name="Rounded Rectangle 11"/>
            <p:cNvSpPr/>
            <p:nvPr/>
          </p:nvSpPr>
          <p:spPr bwMode="auto">
            <a:xfrm>
              <a:off x="12739539" y="3646359"/>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3" name="Right Arrow 12"/>
            <p:cNvSpPr/>
            <p:nvPr/>
          </p:nvSpPr>
          <p:spPr bwMode="auto">
            <a:xfrm>
              <a:off x="5672309"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8897824"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12360956" y="363157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
        <p:nvSpPr>
          <p:cNvPr id="17" name="TextBox 16"/>
          <p:cNvSpPr txBox="1"/>
          <p:nvPr/>
        </p:nvSpPr>
        <p:spPr bwMode="white">
          <a:xfrm>
            <a:off x="1646340" y="3558746"/>
            <a:ext cx="4311719" cy="543697"/>
          </a:xfrm>
          <a:prstGeom prst="rect">
            <a:avLst/>
          </a:prstGeom>
        </p:spPr>
        <p:txBody>
          <a:bodyPr vert="horz" wrap="square" lIns="91440" tIns="91440" rIns="91440" bIns="91440" rtlCol="0">
            <a:noAutofit/>
          </a:bodyPr>
          <a:lstStyle/>
          <a:p>
            <a:r>
              <a:rPr lang="en-US" sz="3200" dirty="0" smtClean="0"/>
              <a:t>Test Kitchen</a:t>
            </a:r>
          </a:p>
        </p:txBody>
      </p:sp>
      <p:sp>
        <p:nvSpPr>
          <p:cNvPr id="21" name="Rounded Rectangle 20"/>
          <p:cNvSpPr/>
          <p:nvPr/>
        </p:nvSpPr>
        <p:spPr bwMode="auto">
          <a:xfrm>
            <a:off x="1678926"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Node (</a:t>
            </a:r>
            <a:r>
              <a:rPr lang="en-US" b="1" dirty="0" err="1" smtClean="0">
                <a:gradFill>
                  <a:gsLst>
                    <a:gs pos="0">
                      <a:srgbClr val="FFFFFF"/>
                    </a:gs>
                    <a:gs pos="100000">
                      <a:srgbClr val="FFFFFF"/>
                    </a:gs>
                  </a:gsLst>
                  <a:lin ang="5400000" scaled="0"/>
                </a:gradFill>
              </a:rPr>
              <a:t>Fauxhai</a:t>
            </a:r>
            <a:r>
              <a:rPr lang="en-US" b="1" dirty="0" smtClean="0">
                <a:gradFill>
                  <a:gsLst>
                    <a:gs pos="0">
                      <a:srgbClr val="FFFFFF"/>
                    </a:gs>
                    <a:gs pos="100000">
                      <a:srgbClr val="FFFFFF"/>
                    </a:gs>
                  </a:gsLst>
                  <a:lin ang="5400000" scaled="0"/>
                </a:gradFill>
              </a:rPr>
              <a:t>)</a:t>
            </a:r>
            <a:endParaRPr lang="en-US" sz="2400" b="1" dirty="0" smtClean="0">
              <a:gradFill>
                <a:gsLst>
                  <a:gs pos="0">
                    <a:srgbClr val="FFFFFF"/>
                  </a:gs>
                  <a:gs pos="100000">
                    <a:srgbClr val="FFFFFF"/>
                  </a:gs>
                </a:gsLst>
                <a:lin ang="5400000" scaled="0"/>
              </a:gradFill>
            </a:endParaRPr>
          </a:p>
        </p:txBody>
      </p:sp>
      <p:sp>
        <p:nvSpPr>
          <p:cNvPr id="22" name="Rounded Rectangle 21"/>
          <p:cNvSpPr/>
          <p:nvPr/>
        </p:nvSpPr>
        <p:spPr bwMode="auto">
          <a:xfrm>
            <a:off x="10507282" y="6023712"/>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27" name="Rounded Rectangle 26"/>
          <p:cNvSpPr/>
          <p:nvPr/>
        </p:nvSpPr>
        <p:spPr bwMode="auto">
          <a:xfrm>
            <a:off x="6093104"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Resource Collection</a:t>
            </a:r>
            <a:endParaRPr lang="en-US" sz="2400" b="1" dirty="0" smtClean="0">
              <a:gradFill>
                <a:gsLst>
                  <a:gs pos="0">
                    <a:srgbClr val="FFFFFF"/>
                  </a:gs>
                  <a:gs pos="100000">
                    <a:srgbClr val="FFFFFF"/>
                  </a:gs>
                </a:gsLst>
                <a:lin ang="5400000" scaled="0"/>
              </a:gradFill>
            </a:endParaRPr>
          </a:p>
        </p:txBody>
      </p:sp>
      <p:sp>
        <p:nvSpPr>
          <p:cNvPr id="26" name="TextBox 25"/>
          <p:cNvSpPr txBox="1"/>
          <p:nvPr/>
        </p:nvSpPr>
        <p:spPr bwMode="white">
          <a:xfrm>
            <a:off x="1646340" y="5229237"/>
            <a:ext cx="4311719" cy="543697"/>
          </a:xfrm>
          <a:prstGeom prst="rect">
            <a:avLst/>
          </a:prstGeom>
        </p:spPr>
        <p:txBody>
          <a:bodyPr vert="horz" wrap="square" lIns="91440" tIns="91440" rIns="91440" bIns="91440" rtlCol="0">
            <a:noAutofit/>
          </a:bodyPr>
          <a:lstStyle/>
          <a:p>
            <a:r>
              <a:rPr lang="en-US" sz="3200" dirty="0" err="1" smtClean="0"/>
              <a:t>ChefSpec</a:t>
            </a:r>
            <a:endParaRPr lang="en-US" sz="3200" dirty="0" smtClean="0"/>
          </a:p>
        </p:txBody>
      </p:sp>
      <p:sp>
        <p:nvSpPr>
          <p:cNvPr id="25" name="Right Arrow 24"/>
          <p:cNvSpPr/>
          <p:nvPr/>
        </p:nvSpPr>
        <p:spPr bwMode="auto">
          <a:xfrm>
            <a:off x="5672309" y="6031105"/>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8" name="Right Arrow 27"/>
          <p:cNvSpPr/>
          <p:nvPr/>
        </p:nvSpPr>
        <p:spPr bwMode="auto">
          <a:xfrm>
            <a:off x="10077777" y="6022289"/>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97948803"/>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To Be Continued ...</a:t>
            </a:r>
            <a:endParaRPr lang="en-US" dirty="0"/>
          </a:p>
        </p:txBody>
      </p:sp>
      <p:sp>
        <p:nvSpPr>
          <p:cNvPr id="3" name="Subtitle 2"/>
          <p:cNvSpPr>
            <a:spLocks noGrp="1"/>
          </p:cNvSpPr>
          <p:nvPr>
            <p:ph type="subTitle" idx="1"/>
          </p:nvPr>
        </p:nvSpPr>
        <p:spPr/>
        <p:txBody>
          <a:bodyPr/>
          <a:lstStyle/>
          <a:p>
            <a:r>
              <a:rPr lang="en-US" dirty="0" smtClean="0"/>
              <a:t>Given more time </a:t>
            </a:r>
            <a:r>
              <a:rPr lang="en-US" smtClean="0"/>
              <a:t>I would have loved </a:t>
            </a:r>
            <a:r>
              <a:rPr lang="en-US" dirty="0" smtClean="0"/>
              <a:t>to work through some </a:t>
            </a:r>
            <a:r>
              <a:rPr lang="en-US" dirty="0" err="1" smtClean="0"/>
              <a:t>ChefSpec</a:t>
            </a:r>
            <a:r>
              <a:rPr lang="en-US" dirty="0" smtClean="0"/>
              <a:t> examples.</a:t>
            </a:r>
            <a:endParaRPr lang="en-US" dirty="0"/>
          </a:p>
        </p:txBody>
      </p:sp>
    </p:spTree>
    <p:extLst>
      <p:ext uri="{BB962C8B-B14F-4D97-AF65-F5344CB8AC3E}">
        <p14:creationId xmlns:p14="http://schemas.microsoft.com/office/powerpoint/2010/main" val="1542097145"/>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ü"/>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395071827"/>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 t="347" r="-211" b="52394"/>
          <a:stretch/>
        </p:blipFill>
        <p:spPr>
          <a:xfrm>
            <a:off x="7821684" y="4812192"/>
            <a:ext cx="7914185" cy="3149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39" y="1856198"/>
            <a:ext cx="15092085" cy="2738777"/>
          </a:xfrm>
        </p:spPr>
        <p:txBody>
          <a:bodyPr/>
          <a:lstStyle/>
          <a:p>
            <a:pPr>
              <a:lnSpc>
                <a:spcPct val="150000"/>
              </a:lnSpc>
            </a:pPr>
            <a:r>
              <a:rPr lang="en-US" dirty="0"/>
              <a:t>All the slides and the training content can </a:t>
            </a:r>
            <a:r>
              <a:rPr lang="en-US" dirty="0" smtClean="0"/>
              <a:t>be found on GitHub:</a:t>
            </a:r>
          </a:p>
          <a:p>
            <a:pPr>
              <a:lnSpc>
                <a:spcPct val="150000"/>
              </a:lnSpc>
            </a:pPr>
            <a:r>
              <a:rPr lang="en-US" b="1" dirty="0" smtClean="0">
                <a:solidFill>
                  <a:schemeClr val="tx2"/>
                </a:solidFill>
              </a:rPr>
              <a:t>https</a:t>
            </a:r>
            <a:r>
              <a:rPr lang="en-US" b="1" dirty="0">
                <a:solidFill>
                  <a:schemeClr val="tx2"/>
                </a:solidFill>
              </a:rPr>
              <a:t>://</a:t>
            </a:r>
            <a:r>
              <a:rPr lang="en-US" b="1" dirty="0" err="1">
                <a:solidFill>
                  <a:schemeClr val="tx2"/>
                </a:solidFill>
              </a:rPr>
              <a:t>github.com</a:t>
            </a:r>
            <a:r>
              <a:rPr lang="en-US" b="1" dirty="0">
                <a:solidFill>
                  <a:schemeClr val="tx2"/>
                </a:solidFill>
              </a:rPr>
              <a:t>/chef-training/</a:t>
            </a:r>
            <a:r>
              <a:rPr lang="en-US" b="1" dirty="0" err="1" smtClean="0">
                <a:solidFill>
                  <a:schemeClr val="tx2"/>
                </a:solidFill>
              </a:rPr>
              <a:t>test_driven_cookbook_development</a:t>
            </a:r>
            <a:endParaRPr lang="en-US" dirty="0"/>
          </a:p>
        </p:txBody>
      </p:sp>
    </p:spTree>
    <p:extLst>
      <p:ext uri="{BB962C8B-B14F-4D97-AF65-F5344CB8AC3E}">
        <p14:creationId xmlns:p14="http://schemas.microsoft.com/office/powerpoint/2010/main" val="91520479"/>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3" b="79346"/>
          <a:stretch/>
        </p:blipFill>
        <p:spPr>
          <a:xfrm>
            <a:off x="7888529" y="6666891"/>
            <a:ext cx="7914185" cy="1386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Webinars and Training Videos</a:t>
            </a:r>
            <a:endParaRPr lang="en-US" dirty="0"/>
          </a:p>
        </p:txBody>
      </p:sp>
      <p:sp>
        <p:nvSpPr>
          <p:cNvPr id="16" name="Text Placeholder 15"/>
          <p:cNvSpPr>
            <a:spLocks noGrp="1"/>
          </p:cNvSpPr>
          <p:nvPr>
            <p:ph type="body" sz="quarter" idx="12"/>
          </p:nvPr>
        </p:nvSpPr>
        <p:spPr>
          <a:xfrm>
            <a:off x="650041" y="1856198"/>
            <a:ext cx="15209064" cy="4643603"/>
          </a:xfrm>
        </p:spPr>
        <p:txBody>
          <a:bodyPr/>
          <a:lstStyle/>
          <a:p>
            <a:pPr>
              <a:lnSpc>
                <a:spcPct val="150000"/>
              </a:lnSpc>
            </a:pPr>
            <a:r>
              <a:rPr lang="en-US" dirty="0" smtClean="0"/>
              <a:t>Learn from more more training:</a:t>
            </a:r>
            <a:endParaRPr lang="en-US" dirty="0" smtClean="0"/>
          </a:p>
          <a:p>
            <a:pPr>
              <a:lnSpc>
                <a:spcPct val="150000"/>
              </a:lnSpc>
            </a:pPr>
            <a:r>
              <a:rPr lang="en-US" dirty="0" smtClean="0"/>
              <a:t>Static Analysis - </a:t>
            </a:r>
            <a:r>
              <a:rPr lang="en-US" b="1" dirty="0" smtClean="0"/>
              <a:t>https</a:t>
            </a:r>
            <a:r>
              <a:rPr lang="en-US" b="1" dirty="0"/>
              <a:t>://</a:t>
            </a:r>
            <a:r>
              <a:rPr lang="en-US" b="1" dirty="0" err="1"/>
              <a:t>www.chef.io</a:t>
            </a:r>
            <a:r>
              <a:rPr lang="en-US" b="1" dirty="0"/>
              <a:t>/webinars/?</a:t>
            </a:r>
            <a:r>
              <a:rPr lang="en-US" b="1" dirty="0" err="1"/>
              <a:t>commid</a:t>
            </a:r>
            <a:r>
              <a:rPr lang="en-US" b="1" dirty="0"/>
              <a:t>=175731</a:t>
            </a:r>
          </a:p>
          <a:p>
            <a:pPr>
              <a:lnSpc>
                <a:spcPct val="150000"/>
              </a:lnSpc>
            </a:pPr>
            <a:r>
              <a:rPr lang="en-US" dirty="0" smtClean="0"/>
              <a:t>Test </a:t>
            </a:r>
            <a:r>
              <a:rPr lang="en-US" dirty="0"/>
              <a:t>Kitchen - </a:t>
            </a:r>
            <a:r>
              <a:rPr lang="en-US" b="1" dirty="0"/>
              <a:t>https://</a:t>
            </a:r>
            <a:r>
              <a:rPr lang="en-US" b="1" dirty="0" err="1"/>
              <a:t>www.chef.io</a:t>
            </a:r>
            <a:r>
              <a:rPr lang="en-US" b="1" dirty="0"/>
              <a:t>/webinars/?</a:t>
            </a:r>
            <a:r>
              <a:rPr lang="en-US" b="1" dirty="0" err="1"/>
              <a:t>commid</a:t>
            </a:r>
            <a:r>
              <a:rPr lang="en-US" b="1" dirty="0"/>
              <a:t>=167803</a:t>
            </a:r>
            <a:endParaRPr lang="en-US" b="1" dirty="0" smtClean="0"/>
          </a:p>
          <a:p>
            <a:pPr>
              <a:lnSpc>
                <a:spcPct val="150000"/>
              </a:lnSpc>
            </a:pPr>
            <a:r>
              <a:rPr lang="en-US" dirty="0" smtClean="0"/>
              <a:t>Visit and Subscribe to the Chef YouTube channel.</a:t>
            </a:r>
            <a:endParaRPr lang="en-US" dirty="0"/>
          </a:p>
          <a:p>
            <a:pPr>
              <a:lnSpc>
                <a:spcPct val="150000"/>
              </a:lnSpc>
            </a:pPr>
            <a:r>
              <a:rPr lang="en-US" b="1" dirty="0" smtClean="0"/>
              <a:t>https://</a:t>
            </a:r>
            <a:r>
              <a:rPr lang="en-US" b="1" dirty="0" err="1" smtClean="0"/>
              <a:t>www.youtube.com</a:t>
            </a:r>
            <a:r>
              <a:rPr lang="en-US" b="1" dirty="0" smtClean="0"/>
              <a:t>/user/</a:t>
            </a:r>
            <a:r>
              <a:rPr lang="en-US" b="1" dirty="0" err="1" smtClean="0"/>
              <a:t>getchef</a:t>
            </a:r>
            <a:r>
              <a:rPr lang="en-US" b="1" dirty="0" smtClean="0"/>
              <a:t>/playlists</a:t>
            </a:r>
          </a:p>
          <a:p>
            <a:pPr>
              <a:lnSpc>
                <a:spcPct val="150000"/>
              </a:lnSpc>
            </a:pPr>
            <a:endParaRPr lang="en-US" b="1" dirty="0" smtClean="0"/>
          </a:p>
        </p:txBody>
      </p:sp>
    </p:spTree>
    <p:extLst>
      <p:ext uri="{BB962C8B-B14F-4D97-AF65-F5344CB8AC3E}">
        <p14:creationId xmlns:p14="http://schemas.microsoft.com/office/powerpoint/2010/main" val="1743326417"/>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Language Documentation</a:t>
            </a:r>
            <a:endParaRPr lang="en-US" dirty="0"/>
          </a:p>
        </p:txBody>
      </p:sp>
      <p:sp>
        <p:nvSpPr>
          <p:cNvPr id="3" name="Subtitle 2"/>
          <p:cNvSpPr>
            <a:spLocks noGrp="1"/>
          </p:cNvSpPr>
          <p:nvPr>
            <p:ph type="subTitle" idx="1"/>
          </p:nvPr>
        </p:nvSpPr>
        <p:spPr/>
        <p:txBody>
          <a:bodyPr/>
          <a:lstStyle/>
          <a:p>
            <a:r>
              <a:rPr lang="en-US" dirty="0"/>
              <a:t>RSpec Documentation (</a:t>
            </a:r>
            <a:r>
              <a:rPr lang="en-US" u="sng" dirty="0">
                <a:hlinkClick r:id="rId2"/>
              </a:rPr>
              <a:t>https://relishapp.com/rspec</a:t>
            </a:r>
            <a:r>
              <a:rPr lang="en-US" dirty="0"/>
              <a:t>)</a:t>
            </a:r>
          </a:p>
          <a:p>
            <a:r>
              <a:rPr lang="en-US" dirty="0" err="1"/>
              <a:t>ChefSpec</a:t>
            </a:r>
            <a:r>
              <a:rPr lang="en-US" dirty="0"/>
              <a:t> Documentation (</a:t>
            </a:r>
            <a:r>
              <a:rPr lang="en-US" u="sng" dirty="0">
                <a:hlinkClick r:id="rId3"/>
              </a:rPr>
              <a:t>https://github.com/sethvargo/chefspec</a:t>
            </a:r>
            <a:r>
              <a:rPr lang="en-US" dirty="0"/>
              <a:t>)</a:t>
            </a:r>
          </a:p>
          <a:p>
            <a:r>
              <a:rPr lang="en-US" dirty="0" err="1"/>
              <a:t>InSpec</a:t>
            </a:r>
            <a:r>
              <a:rPr lang="en-US" dirty="0"/>
              <a:t> Documentation (</a:t>
            </a:r>
            <a:r>
              <a:rPr lang="en-US" u="sng" dirty="0">
                <a:hlinkClick r:id="rId4"/>
              </a:rPr>
              <a:t>https://docs.chef.io/inspec_reference.html</a:t>
            </a:r>
            <a:r>
              <a:rPr lang="en-US" dirty="0"/>
              <a:t>)</a:t>
            </a:r>
          </a:p>
          <a:p>
            <a:r>
              <a:rPr lang="en-US" dirty="0" err="1"/>
              <a:t>ServerSpec</a:t>
            </a:r>
            <a:r>
              <a:rPr lang="en-US" dirty="0"/>
              <a:t> Documentation (</a:t>
            </a:r>
            <a:r>
              <a:rPr lang="en-US" u="sng" dirty="0">
                <a:hlinkClick r:id="rId5"/>
              </a:rPr>
              <a:t>http://serverspec.org/resource_types.html</a:t>
            </a:r>
            <a:r>
              <a:rPr lang="en-US" dirty="0"/>
              <a:t>)</a:t>
            </a:r>
          </a:p>
          <a:p>
            <a:endParaRPr lang="en-US" dirty="0"/>
          </a:p>
        </p:txBody>
      </p:sp>
    </p:spTree>
    <p:extLst>
      <p:ext uri="{BB962C8B-B14F-4D97-AF65-F5344CB8AC3E}">
        <p14:creationId xmlns:p14="http://schemas.microsoft.com/office/powerpoint/2010/main" val="598338557"/>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ü"/>
            </a:pPr>
            <a:r>
              <a:rPr lang="en-US" b="1" dirty="0"/>
              <a:t>Faster Feedback with Unit </a:t>
            </a:r>
            <a:r>
              <a:rPr lang="en-US" b="1" dirty="0" smtClean="0"/>
              <a:t>Tests</a:t>
            </a:r>
          </a:p>
          <a:p>
            <a:pPr marL="457200" indent="-457200">
              <a:buFont typeface="Wingdings" charset="2"/>
              <a:buChar char="ü"/>
            </a:pPr>
            <a:r>
              <a:rPr lang="en-US" b="1" dirty="0" smtClean="0"/>
              <a:t>Further Resources</a:t>
            </a:r>
          </a:p>
        </p:txBody>
      </p:sp>
    </p:spTree>
    <p:extLst>
      <p:ext uri="{BB962C8B-B14F-4D97-AF65-F5344CB8AC3E}">
        <p14:creationId xmlns:p14="http://schemas.microsoft.com/office/powerpoint/2010/main" val="2102396125"/>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Behavior Driven Development (BDD)</a:t>
            </a:r>
            <a:endParaRPr lang="en-US" sz="5400" dirty="0"/>
          </a:p>
        </p:txBody>
      </p:sp>
      <p:sp>
        <p:nvSpPr>
          <p:cNvPr id="3" name="Subtitle 2"/>
          <p:cNvSpPr>
            <a:spLocks noGrp="1"/>
          </p:cNvSpPr>
          <p:nvPr>
            <p:ph type="subTitle" idx="1"/>
          </p:nvPr>
        </p:nvSpPr>
        <p:spPr>
          <a:xfrm>
            <a:off x="1671638" y="3271839"/>
            <a:ext cx="12319000" cy="3919376"/>
          </a:xfrm>
        </p:spPr>
        <p:txBody>
          <a:bodyPr/>
          <a:lstStyle/>
          <a:p>
            <a:r>
              <a:rPr lang="en-US" dirty="0"/>
              <a:t>Behavior-driven </a:t>
            </a:r>
            <a:r>
              <a:rPr lang="en-US" dirty="0" smtClean="0"/>
              <a:t>development (BDD) </a:t>
            </a:r>
            <a:r>
              <a:rPr lang="en-US" dirty="0"/>
              <a:t>specifies that tests of any unit of software should be specified in terms of the desired behavior of the </a:t>
            </a:r>
            <a:r>
              <a:rPr lang="en-US" dirty="0" smtClean="0"/>
              <a:t>unit.</a:t>
            </a:r>
            <a:endParaRPr lang="en-US" baseline="30000" dirty="0" smtClean="0"/>
          </a:p>
          <a:p>
            <a:endParaRPr lang="en-US" baseline="30000" dirty="0"/>
          </a:p>
          <a:p>
            <a:r>
              <a:rPr lang="en-US" dirty="0" smtClean="0"/>
              <a:t>Borrowing </a:t>
            </a:r>
            <a:r>
              <a:rPr lang="en-US" dirty="0"/>
              <a:t>from </a:t>
            </a:r>
            <a:r>
              <a:rPr lang="en-US" dirty="0">
                <a:hlinkClick r:id="rId3" tooltip="Agile software development"/>
              </a:rPr>
              <a:t>agile software development</a:t>
            </a:r>
            <a:r>
              <a:rPr lang="en-US" dirty="0"/>
              <a:t> the "desired behavior" in this case consists of the requirements set by the business — that is, the desired behavior that has </a:t>
            </a:r>
            <a:r>
              <a:rPr lang="en-US" dirty="0">
                <a:hlinkClick r:id="rId4" tooltip="Business value"/>
              </a:rPr>
              <a:t>business value</a:t>
            </a:r>
            <a:r>
              <a:rPr lang="en-US" dirty="0"/>
              <a:t> for whatever entity commissioned the software unit under </a:t>
            </a:r>
            <a:r>
              <a:rPr lang="en-US" dirty="0" smtClean="0"/>
              <a:t>construction.</a:t>
            </a:r>
            <a:endParaRPr lang="en-US" baseline="30000" dirty="0"/>
          </a:p>
          <a:p>
            <a:endParaRPr lang="en-US" baseline="30000" dirty="0" smtClean="0"/>
          </a:p>
          <a:p>
            <a:r>
              <a:rPr lang="en-US" dirty="0" smtClean="0"/>
              <a:t>Within </a:t>
            </a:r>
            <a:r>
              <a:rPr lang="en-US" dirty="0"/>
              <a:t>BDD practice, this is referred to as BDD being an "outside-in" activity</a:t>
            </a:r>
            <a:r>
              <a:rPr lang="en-US" dirty="0" smtClean="0"/>
              <a:t>.</a:t>
            </a:r>
            <a:endParaRPr lang="en-US" dirty="0"/>
          </a:p>
        </p:txBody>
      </p:sp>
    </p:spTree>
    <p:extLst>
      <p:ext uri="{BB962C8B-B14F-4D97-AF65-F5344CB8AC3E}">
        <p14:creationId xmlns:p14="http://schemas.microsoft.com/office/powerpoint/2010/main" val="11622309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800" y="598524"/>
            <a:ext cx="8178800" cy="7048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64929556"/>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9618133" y="-745067"/>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86955826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TDD and BDD</a:t>
            </a:r>
            <a:endParaRPr lang="en-US" dirty="0"/>
          </a:p>
        </p:txBody>
      </p:sp>
      <p:sp>
        <p:nvSpPr>
          <p:cNvPr id="3" name="Subtitle 2"/>
          <p:cNvSpPr>
            <a:spLocks noGrp="1"/>
          </p:cNvSpPr>
          <p:nvPr>
            <p:ph type="subTitle" idx="1"/>
          </p:nvPr>
        </p:nvSpPr>
        <p:spPr/>
        <p:txBody>
          <a:bodyPr/>
          <a:lstStyle/>
          <a:p>
            <a:r>
              <a:rPr lang="en-US" sz="3200" b="1" dirty="0" smtClean="0"/>
              <a:t>TDD </a:t>
            </a:r>
            <a:r>
              <a:rPr lang="en-US" sz="3200" dirty="0" smtClean="0"/>
              <a:t>is a workflow process.</a:t>
            </a:r>
          </a:p>
          <a:p>
            <a:endParaRPr lang="en-US" sz="3200" b="1" dirty="0"/>
          </a:p>
          <a:p>
            <a:r>
              <a:rPr lang="en-US" sz="3200" b="1" dirty="0" smtClean="0"/>
              <a:t>BDD </a:t>
            </a:r>
            <a:r>
              <a:rPr lang="en-US" sz="3200" dirty="0" smtClean="0"/>
              <a:t>influences the language we use to write tests and how we focus on the tests that matter.</a:t>
            </a:r>
            <a:endParaRPr lang="en-US" sz="3200" dirty="0"/>
          </a:p>
        </p:txBody>
      </p:sp>
    </p:spTree>
    <p:extLst>
      <p:ext uri="{BB962C8B-B14F-4D97-AF65-F5344CB8AC3E}">
        <p14:creationId xmlns:p14="http://schemas.microsoft.com/office/powerpoint/2010/main" val="97246589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18333</TotalTime>
  <Words>8332</Words>
  <Application>Microsoft Macintosh PowerPoint</Application>
  <PresentationFormat>Custom</PresentationFormat>
  <Paragraphs>831</Paragraphs>
  <Slides>81</Slides>
  <Notes>79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81</vt:i4>
      </vt:variant>
    </vt:vector>
  </HeadingPairs>
  <TitlesOfParts>
    <vt:vector size="88" baseType="lpstr">
      <vt:lpstr>Courier</vt:lpstr>
      <vt:lpstr>Courier New</vt:lpstr>
      <vt:lpstr>ＭＳ Ｐゴシック</vt:lpstr>
      <vt:lpstr>Wingdings</vt:lpstr>
      <vt:lpstr>Arial</vt:lpstr>
      <vt:lpstr>Template</vt:lpstr>
      <vt:lpstr>Interaction</vt:lpstr>
      <vt:lpstr>Test Driven Cookbook Development</vt:lpstr>
      <vt:lpstr>Franklin Webber</vt:lpstr>
      <vt:lpstr>You</vt:lpstr>
      <vt:lpstr>Schedule</vt:lpstr>
      <vt:lpstr>Test Driven Cookbook Development</vt:lpstr>
      <vt:lpstr>Agenda</vt:lpstr>
      <vt:lpstr>Test Driven Development</vt:lpstr>
      <vt:lpstr>Behavior Driven Development (BDD)</vt:lpstr>
      <vt:lpstr>TDD and BDD</vt:lpstr>
      <vt:lpstr>Building a Web Server</vt:lpstr>
      <vt:lpstr>Scenario: Potential User Visits Website</vt:lpstr>
      <vt:lpstr>Agenda</vt:lpstr>
      <vt:lpstr>Let's Start this Journey in the Home Directory</vt:lpstr>
      <vt:lpstr>Generate a Cookbook</vt:lpstr>
      <vt:lpstr>View the Tests in the Generated Cookbook</vt:lpstr>
      <vt:lpstr>RSpec and ServerSpec</vt:lpstr>
      <vt:lpstr>Auto-generated Spec File in Cookbook</vt:lpstr>
      <vt:lpstr>Where do Tests Live?</vt:lpstr>
      <vt:lpstr>Where do Tests Live?</vt:lpstr>
      <vt:lpstr>Where do Tests Live?</vt:lpstr>
      <vt:lpstr>Where do Tests Live?</vt:lpstr>
      <vt:lpstr>ServerSpec Example</vt:lpstr>
      <vt:lpstr>Components of a ServerSpec Example</vt:lpstr>
      <vt:lpstr>Remove the Default Test</vt:lpstr>
      <vt:lpstr>Add a Test to Validate a Working Website</vt:lpstr>
      <vt:lpstr>Kitchen Create</vt:lpstr>
      <vt:lpstr>Kitchen Converge</vt:lpstr>
      <vt:lpstr>Kitchen Verify</vt:lpstr>
      <vt:lpstr>Create the Virtual Instance</vt:lpstr>
      <vt:lpstr>Converge the Virtual Instance</vt:lpstr>
      <vt:lpstr>Execute the Tests Against the Virtual Instance</vt:lpstr>
      <vt:lpstr>Understanding the Failure Message</vt:lpstr>
      <vt:lpstr>Examine the Test Kitchen Results</vt:lpstr>
      <vt:lpstr>Examine the Test Kitchen Results</vt:lpstr>
      <vt:lpstr>Examine the RSpec Results</vt:lpstr>
      <vt:lpstr>Examine Failure #1</vt:lpstr>
      <vt:lpstr>Examine the Test Summary</vt:lpstr>
      <vt:lpstr>Write the Default Recipe for the Cookbook</vt:lpstr>
      <vt:lpstr>Re-Converge the Virtual Instance</vt:lpstr>
      <vt:lpstr>Re-Verify the Virtual Instance</vt:lpstr>
      <vt:lpstr>Agenda</vt:lpstr>
      <vt:lpstr>Test Driven Development</vt:lpstr>
      <vt:lpstr>Modular Cookbook Recipes</vt:lpstr>
      <vt:lpstr>include_recipe</vt:lpstr>
      <vt:lpstr>Recipe Organization</vt:lpstr>
      <vt:lpstr>Refactor to Modular Recipes</vt:lpstr>
      <vt:lpstr>Generate an Install Recipe</vt:lpstr>
      <vt:lpstr>Write the Install Recipe</vt:lpstr>
      <vt:lpstr>Remove the Resource from the Default Recipe</vt:lpstr>
      <vt:lpstr>Include the Install Recipe</vt:lpstr>
      <vt:lpstr>Refactor to Modular Recipes</vt:lpstr>
      <vt:lpstr>Re-Converge the Test Instance</vt:lpstr>
      <vt:lpstr>Re-Verify the Test Instance</vt:lpstr>
      <vt:lpstr>Refactor to Modular Recipes</vt:lpstr>
      <vt:lpstr>Do Our Tests Really Work?</vt:lpstr>
      <vt:lpstr>Heckling Your Code</vt:lpstr>
      <vt:lpstr>Heckle That Code</vt:lpstr>
      <vt:lpstr>Comment Out Key Code Within the Default Recipe</vt:lpstr>
      <vt:lpstr>Re-Converge the Test Instance</vt:lpstr>
      <vt:lpstr>Re-Verify the Test Instance</vt:lpstr>
      <vt:lpstr>Kitchen Converge &amp; Verify</vt:lpstr>
      <vt:lpstr>Kitchen Destroy</vt:lpstr>
      <vt:lpstr>Kitchen Test</vt:lpstr>
      <vt:lpstr>Kitchen Test</vt:lpstr>
      <vt:lpstr>Test the Cookbook Against a New Instance</vt:lpstr>
      <vt:lpstr>PowerPoint Presentation</vt:lpstr>
      <vt:lpstr>Agenda</vt:lpstr>
      <vt:lpstr>Slower Feedback Cycle</vt:lpstr>
      <vt:lpstr>External Dependencies</vt:lpstr>
      <vt:lpstr>PowerPoint Presentation</vt:lpstr>
      <vt:lpstr>Resource Collection</vt:lpstr>
      <vt:lpstr>RSpec and ChefSpec</vt:lpstr>
      <vt:lpstr>Test Kitchen versus ChefSpec</vt:lpstr>
      <vt:lpstr>To Be Continued ...</vt:lpstr>
      <vt:lpstr>Agenda</vt:lpstr>
      <vt:lpstr>Test-Driven Cookbook Development</vt:lpstr>
      <vt:lpstr>Webinars and Training Videos</vt:lpstr>
      <vt:lpstr>Testing Language Documentation</vt:lpstr>
      <vt:lpstr>Agenda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2244</cp:revision>
  <cp:lastPrinted>2016-02-24T01:48:58Z</cp:lastPrinted>
  <dcterms:created xsi:type="dcterms:W3CDTF">2012-09-13T17:36:07Z</dcterms:created>
  <dcterms:modified xsi:type="dcterms:W3CDTF">2016-02-29T00:28:02Z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